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32"/>
  </p:notesMasterIdLst>
  <p:sldIdLst>
    <p:sldId id="303" r:id="rId3"/>
    <p:sldId id="289" r:id="rId4"/>
    <p:sldId id="297" r:id="rId5"/>
    <p:sldId id="298" r:id="rId6"/>
    <p:sldId id="290" r:id="rId7"/>
    <p:sldId id="299" r:id="rId8"/>
    <p:sldId id="288" r:id="rId9"/>
    <p:sldId id="261" r:id="rId10"/>
    <p:sldId id="292" r:id="rId11"/>
    <p:sldId id="300" r:id="rId12"/>
    <p:sldId id="265" r:id="rId13"/>
    <p:sldId id="266" r:id="rId14"/>
    <p:sldId id="267" r:id="rId15"/>
    <p:sldId id="270" r:id="rId16"/>
    <p:sldId id="269" r:id="rId17"/>
    <p:sldId id="271" r:id="rId18"/>
    <p:sldId id="274" r:id="rId19"/>
    <p:sldId id="273" r:id="rId20"/>
    <p:sldId id="284" r:id="rId21"/>
    <p:sldId id="285" r:id="rId22"/>
    <p:sldId id="275" r:id="rId23"/>
    <p:sldId id="277" r:id="rId24"/>
    <p:sldId id="278" r:id="rId25"/>
    <p:sldId id="279" r:id="rId26"/>
    <p:sldId id="281" r:id="rId27"/>
    <p:sldId id="296" r:id="rId28"/>
    <p:sldId id="302" r:id="rId29"/>
    <p:sldId id="293" r:id="rId30"/>
    <p:sldId id="29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06" autoAdjust="0"/>
  </p:normalViewPr>
  <p:slideViewPr>
    <p:cSldViewPr>
      <p:cViewPr varScale="1">
        <p:scale>
          <a:sx n="70" d="100"/>
          <a:sy n="70" d="100"/>
        </p:scale>
        <p:origin x="138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60FE87-86B5-4D5F-9057-95409EC1A0EE}" type="datetimeFigureOut">
              <a:rPr lang="en-US" smtClean="0"/>
              <a:pPr/>
              <a:t>8/14/2022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13DD67-B2A4-413F-9242-5C6D5108089E}" type="slidenum">
              <a:rPr lang="en-US" smtClean="0"/>
              <a:pPr/>
              <a:t>‹#›</a:t>
            </a:fld>
            <a:endParaRPr lang="en-US"/>
          </a:p>
        </p:txBody>
      </p:sp>
    </p:spTree>
    <p:extLst>
      <p:ext uri="{BB962C8B-B14F-4D97-AF65-F5344CB8AC3E}">
        <p14:creationId xmlns:p14="http://schemas.microsoft.com/office/powerpoint/2010/main" val="394184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13DD67-B2A4-413F-9242-5C6D5108089E}" type="slidenum">
              <a:rPr lang="en-US" smtClean="0"/>
              <a:pPr/>
              <a:t>3</a:t>
            </a:fld>
            <a:endParaRPr lang="en-US"/>
          </a:p>
        </p:txBody>
      </p:sp>
    </p:spTree>
    <p:extLst>
      <p:ext uri="{BB962C8B-B14F-4D97-AF65-F5344CB8AC3E}">
        <p14:creationId xmlns:p14="http://schemas.microsoft.com/office/powerpoint/2010/main" val="1393547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0E7A48-20C7-43C4-A353-A8A4A5AED73A}" type="datetimeFigureOut">
              <a:rPr lang="en-US" smtClean="0"/>
              <a:pPr/>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p14="http://schemas.microsoft.com/office/powerpoint/2010/main" val="214784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E7A48-20C7-43C4-A353-A8A4A5AED73A}" type="datetimeFigureOut">
              <a:rPr lang="en-US" smtClean="0"/>
              <a:pPr/>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p14="http://schemas.microsoft.com/office/powerpoint/2010/main" val="54319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E7A48-20C7-43C4-A353-A8A4A5AED73A}" type="datetimeFigureOut">
              <a:rPr lang="en-US" smtClean="0"/>
              <a:pPr/>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p14="http://schemas.microsoft.com/office/powerpoint/2010/main" val="356543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7938" y="-7938"/>
            <a:ext cx="9170988" cy="6873876"/>
            <a:chOff x="-8466" y="-8468"/>
            <a:chExt cx="9171316" cy="6874935"/>
          </a:xfrm>
        </p:grpSpPr>
        <p:cxnSp>
          <p:nvCxnSpPr>
            <p:cNvPr id="5" name="Straight Connector 4"/>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a:lvl1pPr>
          </a:lstStyle>
          <a:p>
            <a:pPr>
              <a:defRPr/>
            </a:pPr>
            <a:fld id="{CC2C185A-F4E4-472C-BB01-57C5FE0DC710}"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150306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0BB758-45AF-46AE-AA71-EAD39BB8CB5C}"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2582096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3BE8D0-CDE8-4470-BAB6-60F7DE4158B2}"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3756616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0B071F-7667-454D-B2D9-B6DF4E0CEB6F}"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1423922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8FC82C9-F0F8-4A1A-8988-820090D72E7B}"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943937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96C2BB-9D43-4AC6-95E8-FE55FDE9D909}"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3142910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C802AAC-0F6A-46B9-BDCF-066869ECD09D}"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1476487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F98E74-6C10-47FF-A306-AD4326837D0A}"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380334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E7A48-20C7-43C4-A353-A8A4A5AED73A}" type="datetimeFigureOut">
              <a:rPr lang="en-US" smtClean="0"/>
              <a:pPr/>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p14="http://schemas.microsoft.com/office/powerpoint/2010/main" val="4178229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19F8260-48D6-4393-89B6-32B5F3E1C10E}"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3879581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6211F5-81C2-472D-8EA9-092738AB2AEC}"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3751162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defRPr/>
            </a:pPr>
            <a:r>
              <a:rPr lang="en-US" altLang="en-US" sz="8000" smtClean="0">
                <a:solidFill>
                  <a:srgbClr val="9FE0F5"/>
                </a:solidFill>
                <a:latin typeface="Arial" panose="020B0604020202020204" pitchFamily="34" charset="0"/>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defRPr/>
            </a:pPr>
            <a:r>
              <a:rPr lang="en-US" altLang="en-US" sz="8000" smtClean="0">
                <a:solidFill>
                  <a:srgbClr val="9FE0F5"/>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a:lvl1pPr>
          </a:lstStyle>
          <a:p>
            <a:pPr>
              <a:defRPr/>
            </a:pPr>
            <a:fld id="{77D8C4C2-EF7F-47A8-910B-644741233A06}"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365332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A8C3DB-4A46-469C-B915-59477D96D0BA}"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524384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defRPr/>
            </a:pPr>
            <a:r>
              <a:rPr lang="en-US" altLang="en-US" sz="8000" smtClean="0">
                <a:solidFill>
                  <a:srgbClr val="9FE0F5"/>
                </a:solidFill>
                <a:latin typeface="Arial" panose="020B0604020202020204" pitchFamily="34" charset="0"/>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defRPr/>
            </a:pPr>
            <a:r>
              <a:rPr lang="en-US" altLang="en-US" sz="8000" smtClean="0">
                <a:solidFill>
                  <a:srgbClr val="9FE0F5"/>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a:lvl1pPr>
          </a:lstStyle>
          <a:p>
            <a:pPr>
              <a:defRPr/>
            </a:pPr>
            <a:fld id="{BEFDD794-613D-44D1-AC61-6F691776B34B}"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914664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4D54A2B6-59D5-45A1-9123-7FD3723E5B45}"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522272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80ECF7-3082-41E3-93B9-467CD0B76693}"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622297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635749-DAB6-4862-A58A-FAD99C1A1F59}"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3299072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0E7A48-20C7-43C4-A353-A8A4A5AED73A}" type="datetimeFigureOut">
              <a:rPr lang="en-US" smtClean="0"/>
              <a:pPr/>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p14="http://schemas.microsoft.com/office/powerpoint/2010/main" val="4246638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0E7A48-20C7-43C4-A353-A8A4A5AED73A}" type="datetimeFigureOut">
              <a:rPr lang="en-US" smtClean="0"/>
              <a:pPr/>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p14="http://schemas.microsoft.com/office/powerpoint/2010/main" val="399830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0E7A48-20C7-43C4-A353-A8A4A5AED73A}" type="datetimeFigureOut">
              <a:rPr lang="en-US" smtClean="0"/>
              <a:pPr/>
              <a:t>8/14/2022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p14="http://schemas.microsoft.com/office/powerpoint/2010/main" val="365194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0E7A48-20C7-43C4-A353-A8A4A5AED73A}" type="datetimeFigureOut">
              <a:rPr lang="en-US" smtClean="0"/>
              <a:pPr/>
              <a:t>8/14/2022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p14="http://schemas.microsoft.com/office/powerpoint/2010/main" val="354126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E7A48-20C7-43C4-A353-A8A4A5AED73A}" type="datetimeFigureOut">
              <a:rPr lang="en-US" smtClean="0"/>
              <a:pPr/>
              <a:t>8/14/2022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p14="http://schemas.microsoft.com/office/powerpoint/2010/main" val="275476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E7A48-20C7-43C4-A353-A8A4A5AED73A}" type="datetimeFigureOut">
              <a:rPr lang="en-US" smtClean="0"/>
              <a:pPr/>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p14="http://schemas.microsoft.com/office/powerpoint/2010/main" val="376239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E7A48-20C7-43C4-A353-A8A4A5AED73A}" type="datetimeFigureOut">
              <a:rPr lang="en-US" smtClean="0"/>
              <a:pPr/>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p14="http://schemas.microsoft.com/office/powerpoint/2010/main" val="188599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E7A48-20C7-43C4-A353-A8A4A5AED73A}" type="datetimeFigureOut">
              <a:rPr lang="en-US" smtClean="0"/>
              <a:pPr/>
              <a:t>8/14/2022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2FE6B-A726-4462-B405-BF777F1953AB}" type="slidenum">
              <a:rPr lang="en-US" smtClean="0"/>
              <a:pPr/>
              <a:t>‹#›</a:t>
            </a:fld>
            <a:endParaRPr lang="en-US"/>
          </a:p>
        </p:txBody>
      </p:sp>
    </p:spTree>
    <p:extLst>
      <p:ext uri="{BB962C8B-B14F-4D97-AF65-F5344CB8AC3E}">
        <p14:creationId xmlns:p14="http://schemas.microsoft.com/office/powerpoint/2010/main" val="20304741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70988" cy="6873876"/>
            <a:chOff x="-8467" y="-8468"/>
            <a:chExt cx="9171317" cy="6874935"/>
          </a:xfrm>
        </p:grpSpPr>
        <p:sp>
          <p:nvSpPr>
            <p:cNvPr id="7" name="Freeform 6"/>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a:solidFill>
                  <a:schemeClr val="accent1"/>
                </a:solidFill>
              </a:defRPr>
            </a:lvl1pPr>
          </a:lstStyle>
          <a:p>
            <a:pPr defTabSz="457200" eaLnBrk="0" fontAlgn="base" hangingPunct="0">
              <a:spcBef>
                <a:spcPct val="0"/>
              </a:spcBef>
              <a:spcAft>
                <a:spcPct val="0"/>
              </a:spcAft>
              <a:defRPr/>
            </a:pPr>
            <a:fld id="{4B023CAC-E093-4F5E-BA8A-6ADA2B5351F5}" type="slidenum">
              <a:rPr lang="en-US" altLang="en-US">
                <a:solidFill>
                  <a:srgbClr val="5FCBEF"/>
                </a:solidFill>
              </a:rPr>
              <a:pPr defTabSz="457200" eaLnBrk="0" fontAlgn="base" hangingPunct="0">
                <a:spcBef>
                  <a:spcPct val="0"/>
                </a:spcBef>
                <a:spcAft>
                  <a:spcPct val="0"/>
                </a:spcAft>
                <a:defRPr/>
              </a:pPr>
              <a:t>‹#›</a:t>
            </a:fld>
            <a:endParaRPr lang="en-US" altLang="en-US">
              <a:solidFill>
                <a:srgbClr val="5FCBEF"/>
              </a:solidFill>
            </a:endParaRPr>
          </a:p>
        </p:txBody>
      </p:sp>
    </p:spTree>
    <p:extLst>
      <p:ext uri="{BB962C8B-B14F-4D97-AF65-F5344CB8AC3E}">
        <p14:creationId xmlns:p14="http://schemas.microsoft.com/office/powerpoint/2010/main" val="39878533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400800" y="6262493"/>
            <a:ext cx="2743200" cy="584775"/>
          </a:xfrm>
          <a:prstGeom prst="rect">
            <a:avLst/>
          </a:prstGeom>
          <a:solidFill>
            <a:schemeClr val="bg1"/>
          </a:solidFill>
        </p:spPr>
        <p:txBody>
          <a:bodyPr>
            <a:spAutoFit/>
          </a:bodyPr>
          <a:lstStyle/>
          <a:p>
            <a:pPr algn="ctr" defTabSz="457200" eaLnBrk="0" fontAlgn="base" hangingPunct="0">
              <a:spcBef>
                <a:spcPct val="0"/>
              </a:spcBef>
              <a:spcAft>
                <a:spcPct val="0"/>
              </a:spcAft>
              <a:defRPr/>
            </a:pPr>
            <a:r>
              <a:rPr lang="en-US" sz="3200" b="1" spc="50" dirty="0">
                <a:ln w="9525" cmpd="sng">
                  <a:solidFill>
                    <a:srgbClr val="5FCBEF"/>
                  </a:solidFill>
                  <a:prstDash val="solid"/>
                </a:ln>
                <a:solidFill>
                  <a:srgbClr val="FF0000"/>
                </a:solidFill>
                <a:effectLst>
                  <a:glow rad="38100">
                    <a:srgbClr val="5FCBEF">
                      <a:alpha val="40000"/>
                    </a:srgbClr>
                  </a:glow>
                </a:effectLst>
                <a:latin typeface="Arial" panose="020B0604020202020204" pitchFamily="34" charset="0"/>
                <a:cs typeface="Arial" panose="020B0604020202020204" pitchFamily="34" charset="0"/>
              </a:rPr>
              <a:t>HÓA HỌC 8 </a:t>
            </a:r>
          </a:p>
        </p:txBody>
      </p:sp>
    </p:spTree>
    <p:extLst>
      <p:ext uri="{BB962C8B-B14F-4D97-AF65-F5344CB8AC3E}">
        <p14:creationId xmlns:p14="http://schemas.microsoft.com/office/powerpoint/2010/main" val="117961567"/>
      </p:ext>
    </p:extLst>
  </p:cSld>
  <p:clrMapOvr>
    <a:masterClrMapping/>
  </p:clrMapOvr>
  <p:transition advTm="2000">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11188" y="220663"/>
            <a:ext cx="8532812" cy="1815882"/>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2800" b="1" dirty="0">
                <a:solidFill>
                  <a:srgbClr val="0033CC"/>
                </a:solidFill>
                <a:latin typeface="Times New Roman" panose="02020603050405020304" pitchFamily="18" charset="0"/>
                <a:cs typeface="Times New Roman" panose="02020603050405020304" pitchFamily="18" charset="0"/>
              </a:rPr>
              <a:t>* Trả lời câu hỏi</a:t>
            </a:r>
            <a:r>
              <a:rPr lang="en-US" altLang="en-US" sz="2800" b="1" dirty="0" smtClean="0">
                <a:solidFill>
                  <a:srgbClr val="0033CC"/>
                </a:solidFill>
                <a:latin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cs typeface="Times New Roman" panose="02020603050405020304" pitchFamily="18" charset="0"/>
            </a:endParaRPr>
          </a:p>
          <a:p>
            <a:pPr marL="457200" indent="-457200" eaLnBrk="1" hangingPunct="1">
              <a:spcBef>
                <a:spcPct val="0"/>
              </a:spcBef>
              <a:buFontTx/>
              <a:buAutoNum type="arabicPeriod"/>
              <a:defRPr/>
            </a:pP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ở 20 </a:t>
            </a:r>
            <a:r>
              <a:rPr lang="en-US" altLang="en-US" sz="2800" b="1" baseline="30000" dirty="0" err="1">
                <a:latin typeface="Times New Roman" panose="02020603050405020304" pitchFamily="18" charset="0"/>
                <a:cs typeface="Times New Roman" panose="02020603050405020304" pitchFamily="18" charset="0"/>
              </a:rPr>
              <a:t>o</a:t>
            </a:r>
            <a:r>
              <a:rPr lang="en-US" altLang="en-US" sz="2800" b="1" dirty="0" err="1">
                <a:latin typeface="Times New Roman" panose="02020603050405020304" pitchFamily="18" charset="0"/>
                <a:cs typeface="Times New Roman" panose="02020603050405020304" pitchFamily="18" charset="0"/>
              </a:rPr>
              <a:t>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hòa</a:t>
            </a:r>
            <a:r>
              <a:rPr lang="en-US" altLang="en-US" sz="2800" b="1" dirty="0">
                <a:latin typeface="Times New Roman" panose="02020603050405020304" pitchFamily="18" charset="0"/>
                <a:cs typeface="Times New Roman" panose="02020603050405020304" pitchFamily="18" charset="0"/>
              </a:rPr>
              <a:t> tan </a:t>
            </a:r>
            <a:r>
              <a:rPr lang="en-US" altLang="en-US" sz="2800" b="1" dirty="0" err="1">
                <a:latin typeface="Times New Roman" panose="02020603050405020304" pitchFamily="18" charset="0"/>
                <a:cs typeface="Times New Roman" panose="02020603050405020304" pitchFamily="18" charset="0"/>
              </a:rPr>
              <a:t>được</a:t>
            </a:r>
            <a:r>
              <a:rPr lang="en-US" altLang="en-US" sz="2800" b="1" dirty="0">
                <a:latin typeface="Times New Roman" panose="02020603050405020304" pitchFamily="18" charset="0"/>
                <a:cs typeface="Times New Roman" panose="02020603050405020304" pitchFamily="18" charset="0"/>
              </a:rPr>
              <a:t> 31ml </a:t>
            </a:r>
            <a:r>
              <a:rPr lang="en-US" altLang="en-US" sz="2800" b="1" dirty="0" err="1">
                <a:latin typeface="Times New Roman" panose="02020603050405020304" pitchFamily="18" charset="0"/>
                <a:cs typeface="Times New Roman" panose="02020603050405020304" pitchFamily="18" charset="0"/>
              </a:rPr>
              <a:t>khí</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oxigen</a:t>
            </a:r>
            <a:r>
              <a:rPr lang="en-US" altLang="en-US" sz="2800" b="1" dirty="0" smtClean="0">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a:p>
            <a:pPr eaLnBrk="1" hangingPunct="1">
              <a:spcBef>
                <a:spcPct val="0"/>
              </a:spcBef>
              <a:buFontTx/>
              <a:buNone/>
              <a:defRPr/>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amoniac</a:t>
            </a:r>
            <a:r>
              <a:rPr lang="en-US" altLang="en-US" sz="2800" b="1" dirty="0">
                <a:latin typeface="Times New Roman" panose="02020603050405020304" pitchFamily="18" charset="0"/>
                <a:cs typeface="Times New Roman" panose="02020603050405020304" pitchFamily="18" charset="0"/>
              </a:rPr>
              <a:t> tan </a:t>
            </a:r>
            <a:r>
              <a:rPr lang="en-US" altLang="en-US" sz="2800" b="1" dirty="0" err="1">
                <a:latin typeface="Times New Roman" panose="02020603050405020304" pitchFamily="18" charset="0"/>
                <a:cs typeface="Times New Roman" panose="02020603050405020304" pitchFamily="18" charset="0"/>
              </a:rPr>
              <a:t>được</a:t>
            </a:r>
            <a:r>
              <a:rPr lang="en-US" altLang="en-US" sz="2800" b="1" dirty="0">
                <a:latin typeface="Times New Roman" panose="02020603050405020304" pitchFamily="18" charset="0"/>
                <a:cs typeface="Times New Roman" panose="02020603050405020304" pitchFamily="18" charset="0"/>
              </a:rPr>
              <a:t> 700 </a:t>
            </a:r>
            <a:r>
              <a:rPr lang="en-US" altLang="en-US" sz="2800" b="1" dirty="0" err="1">
                <a:latin typeface="Times New Roman" panose="02020603050405020304" pitchFamily="18" charset="0"/>
                <a:cs typeface="Times New Roman" panose="02020603050405020304" pitchFamily="18" charset="0"/>
              </a:rPr>
              <a:t>lít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a:t>
            </a:r>
          </a:p>
          <a:p>
            <a:pPr eaLnBrk="1" hangingPunct="1">
              <a:spcBef>
                <a:spcPct val="0"/>
              </a:spcBef>
              <a:buFontTx/>
              <a:buNone/>
              <a:defRPr/>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Vậy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khí</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oxigen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chất</a:t>
            </a:r>
            <a:r>
              <a:rPr lang="en-US" altLang="en-US" sz="2800" b="1" dirty="0">
                <a:latin typeface="Times New Roman" panose="02020603050405020304" pitchFamily="18" charset="0"/>
                <a:cs typeface="Times New Roman" panose="02020603050405020304" pitchFamily="18" charset="0"/>
              </a:rPr>
              <a:t> tan </a:t>
            </a:r>
            <a:r>
              <a:rPr lang="en-US" altLang="en-US" sz="2800" b="1" dirty="0" err="1">
                <a:latin typeface="Times New Roman" panose="02020603050405020304" pitchFamily="18" charset="0"/>
                <a:cs typeface="Times New Roman" panose="02020603050405020304" pitchFamily="18" charset="0"/>
              </a:rPr>
              <a:t>nhiều</a:t>
            </a:r>
            <a:r>
              <a:rPr lang="en-US" altLang="en-US" sz="2800" b="1" dirty="0">
                <a:latin typeface="Times New Roman" panose="02020603050405020304" pitchFamily="18" charset="0"/>
                <a:cs typeface="Times New Roman" panose="02020603050405020304" pitchFamily="18" charset="0"/>
              </a:rPr>
              <a:t> hay </a:t>
            </a:r>
            <a:r>
              <a:rPr lang="en-US" altLang="en-US" sz="2800" b="1" dirty="0" err="1">
                <a:latin typeface="Times New Roman" panose="02020603050405020304" pitchFamily="18" charset="0"/>
                <a:cs typeface="Times New Roman" panose="02020603050405020304" pitchFamily="18" charset="0"/>
              </a:rPr>
              <a:t>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a:t>
            </a:r>
          </a:p>
        </p:txBody>
      </p:sp>
      <p:sp>
        <p:nvSpPr>
          <p:cNvPr id="5" name="Text Box 3"/>
          <p:cNvSpPr txBox="1">
            <a:spLocks noChangeArrowheads="1"/>
          </p:cNvSpPr>
          <p:nvPr/>
        </p:nvSpPr>
        <p:spPr bwMode="auto">
          <a:xfrm>
            <a:off x="611188" y="2288645"/>
            <a:ext cx="59769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Khí</a:t>
            </a:r>
            <a:r>
              <a:rPr lang="en-US" altLang="en-US" sz="2800" b="1" dirty="0">
                <a:solidFill>
                  <a:srgbClr val="FF0000"/>
                </a:solidFill>
                <a:latin typeface="Times New Roman" pitchFamily="18" charset="0"/>
                <a:cs typeface="Times New Roman" pitchFamily="18" charset="0"/>
              </a:rPr>
              <a:t> </a:t>
            </a:r>
            <a:r>
              <a:rPr lang="en-US" altLang="en-US" sz="2800" b="1" dirty="0" err="1" smtClean="0">
                <a:solidFill>
                  <a:srgbClr val="FF0000"/>
                </a:solidFill>
                <a:latin typeface="Times New Roman" pitchFamily="18" charset="0"/>
                <a:cs typeface="Times New Roman" pitchFamily="18" charset="0"/>
              </a:rPr>
              <a:t>oxigen</a:t>
            </a:r>
            <a:r>
              <a:rPr lang="en-US" altLang="en-US" sz="2800" b="1" dirty="0" smtClean="0">
                <a:solidFill>
                  <a:srgbClr val="FF0000"/>
                </a:solidFill>
                <a:latin typeface="Times New Roman" pitchFamily="18" charset="0"/>
                <a:cs typeface="Times New Roman" pitchFamily="18" charset="0"/>
              </a:rPr>
              <a:t> </a:t>
            </a:r>
            <a:r>
              <a:rPr lang="en-US" altLang="en-US" sz="2800" b="1" dirty="0">
                <a:solidFill>
                  <a:srgbClr val="FF0000"/>
                </a:solidFill>
                <a:latin typeface="Times New Roman" pitchFamily="18" charset="0"/>
                <a:cs typeface="Times New Roman" pitchFamily="18" charset="0"/>
              </a:rPr>
              <a:t>ít tan trong nước</a:t>
            </a:r>
          </a:p>
        </p:txBody>
      </p:sp>
      <p:sp>
        <p:nvSpPr>
          <p:cNvPr id="6" name="Text Box 4"/>
          <p:cNvSpPr txBox="1">
            <a:spLocks noChangeArrowheads="1"/>
          </p:cNvSpPr>
          <p:nvPr/>
        </p:nvSpPr>
        <p:spPr bwMode="auto">
          <a:xfrm>
            <a:off x="468313" y="3182938"/>
            <a:ext cx="867568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b="1" dirty="0">
                <a:latin typeface="Times New Roman" pitchFamily="18" charset="0"/>
                <a:cs typeface="Times New Roman" pitchFamily="18" charset="0"/>
              </a:rPr>
              <a:t>2. Hãy tính tỉ khối của </a:t>
            </a:r>
            <a:r>
              <a:rPr lang="en-US" altLang="en-US" sz="2800" b="1" dirty="0" err="1">
                <a:latin typeface="Times New Roman" pitchFamily="18" charset="0"/>
                <a:cs typeface="Times New Roman" pitchFamily="18" charset="0"/>
              </a:rPr>
              <a:t>khí</a:t>
            </a:r>
            <a:r>
              <a:rPr lang="en-US" altLang="en-US" sz="2800" b="1" dirty="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oxigen</a:t>
            </a:r>
            <a:r>
              <a:rPr lang="en-US" altLang="en-US" sz="2800" b="1" dirty="0" smtClean="0">
                <a:latin typeface="Times New Roman" pitchFamily="18" charset="0"/>
                <a:cs typeface="Times New Roman" pitchFamily="18" charset="0"/>
              </a:rPr>
              <a:t> </a:t>
            </a:r>
            <a:r>
              <a:rPr lang="en-US" altLang="en-US" sz="2800" b="1" dirty="0">
                <a:latin typeface="Times New Roman" pitchFamily="18" charset="0"/>
                <a:cs typeface="Times New Roman" pitchFamily="18" charset="0"/>
              </a:rPr>
              <a:t>đối với không khí, từ đó cho biết: </a:t>
            </a:r>
            <a:r>
              <a:rPr lang="en-US" altLang="en-US" sz="2800" b="1" dirty="0" err="1">
                <a:latin typeface="Times New Roman" pitchFamily="18" charset="0"/>
                <a:cs typeface="Times New Roman" pitchFamily="18" charset="0"/>
              </a:rPr>
              <a:t>khí</a:t>
            </a:r>
            <a:r>
              <a:rPr lang="en-US" altLang="en-US" sz="2800" b="1" dirty="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oxigen</a:t>
            </a:r>
            <a:r>
              <a:rPr lang="en-US" altLang="en-US" sz="2800" b="1" dirty="0" smtClean="0">
                <a:latin typeface="Times New Roman" pitchFamily="18" charset="0"/>
                <a:cs typeface="Times New Roman" pitchFamily="18" charset="0"/>
              </a:rPr>
              <a:t> </a:t>
            </a:r>
            <a:r>
              <a:rPr lang="en-US" altLang="en-US" sz="2800" b="1" dirty="0">
                <a:latin typeface="Times New Roman" pitchFamily="18" charset="0"/>
                <a:cs typeface="Times New Roman" pitchFamily="18" charset="0"/>
              </a:rPr>
              <a:t>nặng hay nhẹ hơn không khí.</a:t>
            </a:r>
          </a:p>
        </p:txBody>
      </p:sp>
      <p:sp>
        <p:nvSpPr>
          <p:cNvPr id="7" name="Text Box 5"/>
          <p:cNvSpPr txBox="1">
            <a:spLocks noChangeArrowheads="1"/>
          </p:cNvSpPr>
          <p:nvPr/>
        </p:nvSpPr>
        <p:spPr bwMode="auto">
          <a:xfrm>
            <a:off x="1700213" y="441960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b="1">
                <a:latin typeface="Times New Roman" pitchFamily="18" charset="0"/>
                <a:cs typeface="Times New Roman" pitchFamily="18" charset="0"/>
              </a:rPr>
              <a:t>d</a:t>
            </a:r>
          </a:p>
        </p:txBody>
      </p:sp>
      <p:sp>
        <p:nvSpPr>
          <p:cNvPr id="8" name="Text Box 6"/>
          <p:cNvSpPr txBox="1">
            <a:spLocks noChangeArrowheads="1"/>
          </p:cNvSpPr>
          <p:nvPr/>
        </p:nvSpPr>
        <p:spPr bwMode="auto">
          <a:xfrm>
            <a:off x="1878013" y="4648200"/>
            <a:ext cx="12969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latin typeface="Times New Roman" pitchFamily="18" charset="0"/>
                <a:cs typeface="Times New Roman" pitchFamily="18" charset="0"/>
              </a:rPr>
              <a:t>O</a:t>
            </a:r>
            <a:r>
              <a:rPr lang="en-US" altLang="en-US" sz="2000" b="1" baseline="-25000">
                <a:latin typeface="Times New Roman" pitchFamily="18" charset="0"/>
                <a:cs typeface="Times New Roman" pitchFamily="18" charset="0"/>
              </a:rPr>
              <a:t>2</a:t>
            </a:r>
            <a:r>
              <a:rPr lang="en-US" altLang="en-US" sz="2000" b="1">
                <a:latin typeface="Times New Roman" pitchFamily="18" charset="0"/>
                <a:cs typeface="Times New Roman" pitchFamily="18" charset="0"/>
              </a:rPr>
              <a:t> / kk</a:t>
            </a:r>
          </a:p>
        </p:txBody>
      </p:sp>
      <p:sp>
        <p:nvSpPr>
          <p:cNvPr id="9" name="Text Box 7"/>
          <p:cNvSpPr txBox="1">
            <a:spLocks noChangeArrowheads="1"/>
          </p:cNvSpPr>
          <p:nvPr/>
        </p:nvSpPr>
        <p:spPr bwMode="auto">
          <a:xfrm>
            <a:off x="2844800" y="4652963"/>
            <a:ext cx="43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400" b="1" i="1">
                <a:latin typeface="Times New Roman" pitchFamily="18" charset="0"/>
                <a:cs typeface="Times New Roman" pitchFamily="18" charset="0"/>
              </a:rPr>
              <a:t>=</a:t>
            </a:r>
          </a:p>
        </p:txBody>
      </p:sp>
      <p:sp>
        <p:nvSpPr>
          <p:cNvPr id="10" name="Text Box 8"/>
          <p:cNvSpPr txBox="1">
            <a:spLocks noChangeArrowheads="1"/>
          </p:cNvSpPr>
          <p:nvPr/>
        </p:nvSpPr>
        <p:spPr bwMode="auto">
          <a:xfrm>
            <a:off x="4724400" y="4343400"/>
            <a:ext cx="812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b="1">
                <a:latin typeface="Times New Roman" pitchFamily="18" charset="0"/>
                <a:cs typeface="Times New Roman" pitchFamily="18" charset="0"/>
              </a:rPr>
              <a:t>32</a:t>
            </a:r>
          </a:p>
        </p:txBody>
      </p:sp>
      <p:sp>
        <p:nvSpPr>
          <p:cNvPr id="11" name="Line 9"/>
          <p:cNvSpPr>
            <a:spLocks noChangeShapeType="1"/>
          </p:cNvSpPr>
          <p:nvPr/>
        </p:nvSpPr>
        <p:spPr bwMode="auto">
          <a:xfrm>
            <a:off x="3276600" y="4868863"/>
            <a:ext cx="863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10"/>
          <p:cNvSpPr txBox="1">
            <a:spLocks noChangeArrowheads="1"/>
          </p:cNvSpPr>
          <p:nvPr/>
        </p:nvSpPr>
        <p:spPr bwMode="auto">
          <a:xfrm>
            <a:off x="4699000" y="4962525"/>
            <a:ext cx="1016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b="1" dirty="0">
                <a:latin typeface="Times New Roman" pitchFamily="18" charset="0"/>
                <a:cs typeface="Times New Roman" pitchFamily="18" charset="0"/>
              </a:rPr>
              <a:t>29</a:t>
            </a:r>
          </a:p>
        </p:txBody>
      </p:sp>
      <p:sp>
        <p:nvSpPr>
          <p:cNvPr id="13" name="Text Box 12"/>
          <p:cNvSpPr txBox="1">
            <a:spLocks noChangeArrowheads="1"/>
          </p:cNvSpPr>
          <p:nvPr/>
        </p:nvSpPr>
        <p:spPr bwMode="auto">
          <a:xfrm>
            <a:off x="5383213" y="4572000"/>
            <a:ext cx="15509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b="1">
                <a:latin typeface="Times New Roman" pitchFamily="18" charset="0"/>
                <a:cs typeface="Times New Roman" pitchFamily="18" charset="0"/>
              </a:rPr>
              <a:t>= 1,1</a:t>
            </a:r>
          </a:p>
        </p:txBody>
      </p:sp>
      <p:sp>
        <p:nvSpPr>
          <p:cNvPr id="14" name="Text Box 13"/>
          <p:cNvSpPr txBox="1">
            <a:spLocks noChangeArrowheads="1"/>
          </p:cNvSpPr>
          <p:nvPr/>
        </p:nvSpPr>
        <p:spPr bwMode="auto">
          <a:xfrm>
            <a:off x="611188" y="5400675"/>
            <a:ext cx="568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Khí</a:t>
            </a:r>
            <a:r>
              <a:rPr lang="en-US" altLang="en-US" sz="2800" b="1" dirty="0">
                <a:solidFill>
                  <a:srgbClr val="FF0000"/>
                </a:solidFill>
                <a:latin typeface="Times New Roman" pitchFamily="18" charset="0"/>
                <a:cs typeface="Times New Roman" pitchFamily="18" charset="0"/>
              </a:rPr>
              <a:t> </a:t>
            </a:r>
            <a:r>
              <a:rPr lang="en-US" altLang="en-US" sz="2800" b="1" dirty="0" err="1" smtClean="0">
                <a:solidFill>
                  <a:srgbClr val="FF0000"/>
                </a:solidFill>
                <a:latin typeface="Times New Roman" pitchFamily="18" charset="0"/>
                <a:cs typeface="Times New Roman" pitchFamily="18" charset="0"/>
              </a:rPr>
              <a:t>oxigen</a:t>
            </a:r>
            <a:r>
              <a:rPr lang="en-US" altLang="en-US" sz="2800" b="1" dirty="0" smtClean="0">
                <a:solidFill>
                  <a:srgbClr val="FF0000"/>
                </a:solidFill>
                <a:latin typeface="Times New Roman" pitchFamily="18" charset="0"/>
                <a:cs typeface="Times New Roman" pitchFamily="18" charset="0"/>
              </a:rPr>
              <a:t> </a:t>
            </a:r>
            <a:r>
              <a:rPr lang="en-US" altLang="en-US" sz="2800" b="1" dirty="0">
                <a:solidFill>
                  <a:srgbClr val="FF0000"/>
                </a:solidFill>
                <a:latin typeface="Times New Roman" pitchFamily="18" charset="0"/>
                <a:cs typeface="Times New Roman" pitchFamily="18" charset="0"/>
              </a:rPr>
              <a:t>nặng hơn không khí</a:t>
            </a:r>
          </a:p>
        </p:txBody>
      </p:sp>
      <p:sp>
        <p:nvSpPr>
          <p:cNvPr id="15" name="Line 9"/>
          <p:cNvSpPr>
            <a:spLocks noChangeShapeType="1"/>
          </p:cNvSpPr>
          <p:nvPr/>
        </p:nvSpPr>
        <p:spPr bwMode="auto">
          <a:xfrm>
            <a:off x="4443413" y="4876800"/>
            <a:ext cx="863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Box 15"/>
          <p:cNvSpPr txBox="1">
            <a:spLocks noChangeArrowheads="1"/>
          </p:cNvSpPr>
          <p:nvPr/>
        </p:nvSpPr>
        <p:spPr bwMode="auto">
          <a:xfrm>
            <a:off x="3352800" y="426720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b="1">
                <a:latin typeface="Times New Roman" pitchFamily="18" charset="0"/>
                <a:cs typeface="Times New Roman" pitchFamily="18" charset="0"/>
              </a:rPr>
              <a:t>M</a:t>
            </a:r>
            <a:r>
              <a:rPr lang="en-US" altLang="en-US" sz="2800" b="1" baseline="-25000">
                <a:latin typeface="Times New Roman" pitchFamily="18" charset="0"/>
                <a:cs typeface="Times New Roman" pitchFamily="18" charset="0"/>
              </a:rPr>
              <a:t>O</a:t>
            </a:r>
            <a:r>
              <a:rPr lang="en-US" altLang="en-US" sz="2800" b="1">
                <a:latin typeface="Times New Roman" pitchFamily="18" charset="0"/>
                <a:cs typeface="Times New Roman" pitchFamily="18" charset="0"/>
              </a:rPr>
              <a:t> </a:t>
            </a:r>
          </a:p>
        </p:txBody>
      </p:sp>
      <p:sp>
        <p:nvSpPr>
          <p:cNvPr id="17" name="TextBox 16"/>
          <p:cNvSpPr txBox="1">
            <a:spLocks noChangeArrowheads="1"/>
          </p:cNvSpPr>
          <p:nvPr/>
        </p:nvSpPr>
        <p:spPr bwMode="auto">
          <a:xfrm>
            <a:off x="3352800" y="48768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b="1">
                <a:latin typeface="Times New Roman" pitchFamily="18" charset="0"/>
                <a:cs typeface="Times New Roman" pitchFamily="18" charset="0"/>
              </a:rPr>
              <a:t>29</a:t>
            </a:r>
          </a:p>
        </p:txBody>
      </p:sp>
      <p:sp>
        <p:nvSpPr>
          <p:cNvPr id="18" name="TextBox 17"/>
          <p:cNvSpPr txBox="1">
            <a:spLocks noChangeArrowheads="1"/>
          </p:cNvSpPr>
          <p:nvPr/>
        </p:nvSpPr>
        <p:spPr bwMode="auto">
          <a:xfrm>
            <a:off x="3886200" y="4495800"/>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000" b="1">
                <a:latin typeface="Times New Roman" pitchFamily="18" charset="0"/>
                <a:cs typeface="Times New Roman" pitchFamily="18" charset="0"/>
              </a:rPr>
              <a:t>2</a:t>
            </a:r>
          </a:p>
        </p:txBody>
      </p:sp>
      <p:sp>
        <p:nvSpPr>
          <p:cNvPr id="19" name="Text Box 7"/>
          <p:cNvSpPr txBox="1">
            <a:spLocks noChangeArrowheads="1"/>
          </p:cNvSpPr>
          <p:nvPr/>
        </p:nvSpPr>
        <p:spPr bwMode="auto">
          <a:xfrm>
            <a:off x="4138613" y="4648200"/>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400" i="1">
                <a:latin typeface="Times New Roman" pitchFamily="18" charset="0"/>
                <a:cs typeface="Times New Roman" pitchFamily="18" charset="0"/>
              </a:rPr>
              <a:t>=</a:t>
            </a:r>
          </a:p>
        </p:txBody>
      </p:sp>
    </p:spTree>
    <p:extLst>
      <p:ext uri="{BB962C8B-B14F-4D97-AF65-F5344CB8AC3E}">
        <p14:creationId xmlns:p14="http://schemas.microsoft.com/office/powerpoint/2010/main" val="297780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par>
                          <p:cTn id="10" fill="hold">
                            <p:stCondLst>
                              <p:cond delay="6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13"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4">
                                            <p:txEl>
                                              <p:pRg st="1" end="1"/>
                                            </p:txEl>
                                          </p:spTgt>
                                        </p:tgtEl>
                                        <p:attrNameLst>
                                          <p:attrName>fill.type</p:attrName>
                                        </p:attrNameLst>
                                      </p:cBhvr>
                                      <p:to>
                                        <p:strVal val="solid"/>
                                      </p:to>
                                    </p:set>
                                  </p:childTnLst>
                                </p:cTn>
                              </p:par>
                            </p:childTnLst>
                          </p:cTn>
                        </p:par>
                        <p:par>
                          <p:cTn id="16" fill="hold">
                            <p:stCondLst>
                              <p:cond delay="22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19"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4">
                                            <p:txEl>
                                              <p:pRg st="2" end="2"/>
                                            </p:txEl>
                                          </p:spTgt>
                                        </p:tgtEl>
                                        <p:attrNameLst>
                                          <p:attrName>fill.type</p:attrName>
                                        </p:attrNameLst>
                                      </p:cBhvr>
                                      <p:to>
                                        <p:strVal val="solid"/>
                                      </p:to>
                                    </p:set>
                                  </p:childTnLst>
                                </p:cTn>
                              </p:par>
                            </p:childTnLst>
                          </p:cTn>
                        </p:par>
                        <p:par>
                          <p:cTn id="22" fill="hold">
                            <p:stCondLst>
                              <p:cond delay="380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25"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4">
                                            <p:txEl>
                                              <p:pRg st="3" end="3"/>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5"/>
                                        </p:tgtEl>
                                        <p:attrNameLst>
                                          <p:attrName>style.visibility</p:attrName>
                                        </p:attrNameLst>
                                      </p:cBhvr>
                                      <p:to>
                                        <p:strVal val="visible"/>
                                      </p:to>
                                    </p:set>
                                    <p:anim calcmode="discrete" valueType="clr">
                                      <p:cBhvr override="childStyle">
                                        <p:cTn id="3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5"/>
                                        </p:tgtEl>
                                        <p:attrNameLst>
                                          <p:attrName>fillcolor</p:attrName>
                                        </p:attrNameLst>
                                      </p:cBhvr>
                                      <p:tavLst>
                                        <p:tav tm="0">
                                          <p:val>
                                            <p:clrVal>
                                              <a:schemeClr val="accent2"/>
                                            </p:clrVal>
                                          </p:val>
                                        </p:tav>
                                        <p:tav tm="50000">
                                          <p:val>
                                            <p:clrVal>
                                              <a:schemeClr val="hlink"/>
                                            </p:clrVal>
                                          </p:val>
                                        </p:tav>
                                      </p:tavLst>
                                    </p:anim>
                                    <p:set>
                                      <p:cBhvr>
                                        <p:cTn id="34" dur="80"/>
                                        <p:tgtEl>
                                          <p:spTgt spid="5"/>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6"/>
                                        </p:tgtEl>
                                        <p:attrNameLst>
                                          <p:attrName>style.visibility</p:attrName>
                                        </p:attrNameLst>
                                      </p:cBhvr>
                                      <p:to>
                                        <p:strVal val="visible"/>
                                      </p:to>
                                    </p:set>
                                    <p:anim calcmode="discrete" valueType="clr">
                                      <p:cBhvr override="childStyle">
                                        <p:cTn id="3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6"/>
                                        </p:tgtEl>
                                        <p:attrNameLst>
                                          <p:attrName>fillcolor</p:attrName>
                                        </p:attrNameLst>
                                      </p:cBhvr>
                                      <p:tavLst>
                                        <p:tav tm="0">
                                          <p:val>
                                            <p:clrVal>
                                              <a:schemeClr val="accent2"/>
                                            </p:clrVal>
                                          </p:val>
                                        </p:tav>
                                        <p:tav tm="50000">
                                          <p:val>
                                            <p:clrVal>
                                              <a:schemeClr val="hlink"/>
                                            </p:clrVal>
                                          </p:val>
                                        </p:tav>
                                      </p:tavLst>
                                    </p:anim>
                                    <p:set>
                                      <p:cBhvr>
                                        <p:cTn id="41" dur="80"/>
                                        <p:tgtEl>
                                          <p:spTgt spid="6"/>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7"/>
                                        </p:tgtEl>
                                        <p:attrNameLst>
                                          <p:attrName>style.visibility</p:attrName>
                                        </p:attrNameLst>
                                      </p:cBhvr>
                                      <p:to>
                                        <p:strVal val="visible"/>
                                      </p:to>
                                    </p:set>
                                    <p:anim calcmode="discrete" valueType="clr">
                                      <p:cBhvr override="childStyle">
                                        <p:cTn id="4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7"/>
                                        </p:tgtEl>
                                        <p:attrNameLst>
                                          <p:attrName>fillcolor</p:attrName>
                                        </p:attrNameLst>
                                      </p:cBhvr>
                                      <p:tavLst>
                                        <p:tav tm="0">
                                          <p:val>
                                            <p:clrVal>
                                              <a:schemeClr val="accent2"/>
                                            </p:clrVal>
                                          </p:val>
                                        </p:tav>
                                        <p:tav tm="50000">
                                          <p:val>
                                            <p:clrVal>
                                              <a:schemeClr val="hlink"/>
                                            </p:clrVal>
                                          </p:val>
                                        </p:tav>
                                      </p:tavLst>
                                    </p:anim>
                                    <p:set>
                                      <p:cBhvr>
                                        <p:cTn id="48" dur="80"/>
                                        <p:tgtEl>
                                          <p:spTgt spid="7"/>
                                        </p:tgtEl>
                                        <p:attrNameLst>
                                          <p:attrName>fill.type</p:attrName>
                                        </p:attrNameLst>
                                      </p:cBhvr>
                                      <p:to>
                                        <p:strVal val="solid"/>
                                      </p:to>
                                    </p:set>
                                  </p:childTnLst>
                                </p:cTn>
                              </p:par>
                            </p:childTnLst>
                          </p:cTn>
                        </p:par>
                        <p:par>
                          <p:cTn id="49" fill="hold">
                            <p:stCondLst>
                              <p:cond delay="80"/>
                            </p:stCondLst>
                            <p:childTnLst>
                              <p:par>
                                <p:cTn id="50" presetID="27" presetClass="entr" presetSubtype="0" fill="hold" grpId="0" nodeType="afterEffect">
                                  <p:stCondLst>
                                    <p:cond delay="0"/>
                                  </p:stCondLst>
                                  <p:iterate type="lt">
                                    <p:tmPct val="50000"/>
                                  </p:iterate>
                                  <p:childTnLst>
                                    <p:set>
                                      <p:cBhvr>
                                        <p:cTn id="51" dur="1" fill="hold">
                                          <p:stCondLst>
                                            <p:cond delay="0"/>
                                          </p:stCondLst>
                                        </p:cTn>
                                        <p:tgtEl>
                                          <p:spTgt spid="8"/>
                                        </p:tgtEl>
                                        <p:attrNameLst>
                                          <p:attrName>style.visibility</p:attrName>
                                        </p:attrNameLst>
                                      </p:cBhvr>
                                      <p:to>
                                        <p:strVal val="visible"/>
                                      </p:to>
                                    </p:set>
                                    <p:anim calcmode="discrete" valueType="clr">
                                      <p:cBhvr override="childStyle">
                                        <p:cTn id="5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8"/>
                                        </p:tgtEl>
                                        <p:attrNameLst>
                                          <p:attrName>fillcolor</p:attrName>
                                        </p:attrNameLst>
                                      </p:cBhvr>
                                      <p:tavLst>
                                        <p:tav tm="0">
                                          <p:val>
                                            <p:clrVal>
                                              <a:schemeClr val="accent2"/>
                                            </p:clrVal>
                                          </p:val>
                                        </p:tav>
                                        <p:tav tm="50000">
                                          <p:val>
                                            <p:clrVal>
                                              <a:schemeClr val="hlink"/>
                                            </p:clrVal>
                                          </p:val>
                                        </p:tav>
                                      </p:tavLst>
                                    </p:anim>
                                    <p:set>
                                      <p:cBhvr>
                                        <p:cTn id="54" dur="80"/>
                                        <p:tgtEl>
                                          <p:spTgt spid="8"/>
                                        </p:tgtEl>
                                        <p:attrNameLst>
                                          <p:attrName>fill.type</p:attrName>
                                        </p:attrNameLst>
                                      </p:cBhvr>
                                      <p:to>
                                        <p:strVal val="solid"/>
                                      </p:to>
                                    </p:set>
                                  </p:childTnLst>
                                </p:cTn>
                              </p:par>
                            </p:childTnLst>
                          </p:cTn>
                        </p:par>
                        <p:par>
                          <p:cTn id="55" fill="hold">
                            <p:stCondLst>
                              <p:cond delay="320"/>
                            </p:stCondLst>
                            <p:childTnLst>
                              <p:par>
                                <p:cTn id="56" presetID="27" presetClass="entr" presetSubtype="0" fill="hold" grpId="0" nodeType="afterEffect">
                                  <p:stCondLst>
                                    <p:cond delay="0"/>
                                  </p:stCondLst>
                                  <p:iterate type="lt">
                                    <p:tmPct val="50000"/>
                                  </p:iterate>
                                  <p:childTnLst>
                                    <p:set>
                                      <p:cBhvr>
                                        <p:cTn id="57" dur="1" fill="hold">
                                          <p:stCondLst>
                                            <p:cond delay="0"/>
                                          </p:stCondLst>
                                        </p:cTn>
                                        <p:tgtEl>
                                          <p:spTgt spid="9"/>
                                        </p:tgtEl>
                                        <p:attrNameLst>
                                          <p:attrName>style.visibility</p:attrName>
                                        </p:attrNameLst>
                                      </p:cBhvr>
                                      <p:to>
                                        <p:strVal val="visible"/>
                                      </p:to>
                                    </p:set>
                                    <p:anim calcmode="discrete" valueType="clr">
                                      <p:cBhvr override="childStyle">
                                        <p:cTn id="5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9"/>
                                        </p:tgtEl>
                                        <p:attrNameLst>
                                          <p:attrName>fillcolor</p:attrName>
                                        </p:attrNameLst>
                                      </p:cBhvr>
                                      <p:tavLst>
                                        <p:tav tm="0">
                                          <p:val>
                                            <p:clrVal>
                                              <a:schemeClr val="accent2"/>
                                            </p:clrVal>
                                          </p:val>
                                        </p:tav>
                                        <p:tav tm="50000">
                                          <p:val>
                                            <p:clrVal>
                                              <a:schemeClr val="hlink"/>
                                            </p:clrVal>
                                          </p:val>
                                        </p:tav>
                                      </p:tavLst>
                                    </p:anim>
                                    <p:set>
                                      <p:cBhvr>
                                        <p:cTn id="60" dur="80"/>
                                        <p:tgtEl>
                                          <p:spTgt spid="9"/>
                                        </p:tgtEl>
                                        <p:attrNameLst>
                                          <p:attrName>fill.type</p:attrName>
                                        </p:attrNameLst>
                                      </p:cBhvr>
                                      <p:to>
                                        <p:strVal val="solid"/>
                                      </p:to>
                                    </p:set>
                                  </p:childTnLst>
                                </p:cTn>
                              </p:par>
                              <p:par>
                                <p:cTn id="61" presetID="21" presetClass="entr" presetSubtype="1"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heel(1)">
                                      <p:cBhvr>
                                        <p:cTn id="63" dur="2000"/>
                                        <p:tgtEl>
                                          <p:spTgt spid="1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par>
                          <p:cTn id="67" fill="hold">
                            <p:stCondLst>
                              <p:cond delay="2320"/>
                            </p:stCondLst>
                            <p:childTnLst>
                              <p:par>
                                <p:cTn id="68" presetID="5" presetClass="entr" presetSubtype="1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checkerboard(across)">
                                      <p:cBhvr>
                                        <p:cTn id="70" dur="500"/>
                                        <p:tgtEl>
                                          <p:spTgt spid="11"/>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arn(inVertical)">
                                      <p:cBhvr>
                                        <p:cTn id="73" dur="500"/>
                                        <p:tgtEl>
                                          <p:spTgt spid="17"/>
                                        </p:tgtEl>
                                      </p:cBhvr>
                                    </p:animEffect>
                                  </p:childTnLst>
                                </p:cTn>
                              </p:par>
                            </p:childTnLst>
                          </p:cTn>
                        </p:par>
                        <p:par>
                          <p:cTn id="74" fill="hold">
                            <p:stCondLst>
                              <p:cond delay="2820"/>
                            </p:stCondLst>
                            <p:childTnLst>
                              <p:par>
                                <p:cTn id="75" presetID="27" presetClass="entr" presetSubtype="0" fill="hold" grpId="0" nodeType="afterEffect">
                                  <p:stCondLst>
                                    <p:cond delay="0"/>
                                  </p:stCondLst>
                                  <p:iterate type="lt">
                                    <p:tmPct val="50000"/>
                                  </p:iterate>
                                  <p:childTnLst>
                                    <p:set>
                                      <p:cBhvr>
                                        <p:cTn id="76" dur="1" fill="hold">
                                          <p:stCondLst>
                                            <p:cond delay="0"/>
                                          </p:stCondLst>
                                        </p:cTn>
                                        <p:tgtEl>
                                          <p:spTgt spid="19"/>
                                        </p:tgtEl>
                                        <p:attrNameLst>
                                          <p:attrName>style.visibility</p:attrName>
                                        </p:attrNameLst>
                                      </p:cBhvr>
                                      <p:to>
                                        <p:strVal val="visible"/>
                                      </p:to>
                                    </p:set>
                                    <p:anim calcmode="discrete" valueType="clr">
                                      <p:cBhvr override="childStyle">
                                        <p:cTn id="7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9"/>
                                        </p:tgtEl>
                                        <p:attrNameLst>
                                          <p:attrName>fillcolor</p:attrName>
                                        </p:attrNameLst>
                                      </p:cBhvr>
                                      <p:tavLst>
                                        <p:tav tm="0">
                                          <p:val>
                                            <p:clrVal>
                                              <a:schemeClr val="accent2"/>
                                            </p:clrVal>
                                          </p:val>
                                        </p:tav>
                                        <p:tav tm="50000">
                                          <p:val>
                                            <p:clrVal>
                                              <a:schemeClr val="hlink"/>
                                            </p:clrVal>
                                          </p:val>
                                        </p:tav>
                                      </p:tavLst>
                                    </p:anim>
                                    <p:set>
                                      <p:cBhvr>
                                        <p:cTn id="79" dur="80"/>
                                        <p:tgtEl>
                                          <p:spTgt spid="19"/>
                                        </p:tgtEl>
                                        <p:attrNameLst>
                                          <p:attrName>fill.type</p:attrName>
                                        </p:attrNameLst>
                                      </p:cBhvr>
                                      <p:to>
                                        <p:strVal val="solid"/>
                                      </p:to>
                                    </p:set>
                                  </p:childTnLst>
                                </p:cTn>
                              </p:par>
                            </p:childTnLst>
                          </p:cTn>
                        </p:par>
                        <p:par>
                          <p:cTn id="80" fill="hold">
                            <p:stCondLst>
                              <p:cond delay="2900"/>
                            </p:stCondLst>
                            <p:childTnLst>
                              <p:par>
                                <p:cTn id="81" presetID="27" presetClass="entr" presetSubtype="0" fill="hold" grpId="0" nodeType="afterEffect">
                                  <p:stCondLst>
                                    <p:cond delay="0"/>
                                  </p:stCondLst>
                                  <p:iterate type="lt">
                                    <p:tmPct val="50000"/>
                                  </p:iterate>
                                  <p:childTnLst>
                                    <p:set>
                                      <p:cBhvr>
                                        <p:cTn id="82" dur="1" fill="hold">
                                          <p:stCondLst>
                                            <p:cond delay="0"/>
                                          </p:stCondLst>
                                        </p:cTn>
                                        <p:tgtEl>
                                          <p:spTgt spid="10"/>
                                        </p:tgtEl>
                                        <p:attrNameLst>
                                          <p:attrName>style.visibility</p:attrName>
                                        </p:attrNameLst>
                                      </p:cBhvr>
                                      <p:to>
                                        <p:strVal val="visible"/>
                                      </p:to>
                                    </p:set>
                                    <p:anim calcmode="discrete" valueType="clr">
                                      <p:cBhvr override="childStyle">
                                        <p:cTn id="83"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10"/>
                                        </p:tgtEl>
                                        <p:attrNameLst>
                                          <p:attrName>fillcolor</p:attrName>
                                        </p:attrNameLst>
                                      </p:cBhvr>
                                      <p:tavLst>
                                        <p:tav tm="0">
                                          <p:val>
                                            <p:clrVal>
                                              <a:schemeClr val="accent2"/>
                                            </p:clrVal>
                                          </p:val>
                                        </p:tav>
                                        <p:tav tm="50000">
                                          <p:val>
                                            <p:clrVal>
                                              <a:schemeClr val="hlink"/>
                                            </p:clrVal>
                                          </p:val>
                                        </p:tav>
                                      </p:tavLst>
                                    </p:anim>
                                    <p:set>
                                      <p:cBhvr>
                                        <p:cTn id="85" dur="80"/>
                                        <p:tgtEl>
                                          <p:spTgt spid="10"/>
                                        </p:tgtEl>
                                        <p:attrNameLst>
                                          <p:attrName>fill.type</p:attrName>
                                        </p:attrNameLst>
                                      </p:cBhvr>
                                      <p:to>
                                        <p:strVal val="solid"/>
                                      </p:to>
                                    </p:set>
                                  </p:childTnLst>
                                </p:cTn>
                              </p:par>
                            </p:childTnLst>
                          </p:cTn>
                        </p:par>
                        <p:par>
                          <p:cTn id="86" fill="hold">
                            <p:stCondLst>
                              <p:cond delay="3020"/>
                            </p:stCondLst>
                            <p:childTnLst>
                              <p:par>
                                <p:cTn id="87" presetID="5" presetClass="entr" presetSubtype="10"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checkerboard(across)">
                                      <p:cBhvr>
                                        <p:cTn id="89" dur="500"/>
                                        <p:tgtEl>
                                          <p:spTgt spid="15"/>
                                        </p:tgtEl>
                                      </p:cBhvr>
                                    </p:animEffect>
                                  </p:childTnLst>
                                </p:cTn>
                              </p:par>
                            </p:childTnLst>
                          </p:cTn>
                        </p:par>
                        <p:par>
                          <p:cTn id="90" fill="hold">
                            <p:stCondLst>
                              <p:cond delay="3520"/>
                            </p:stCondLst>
                            <p:childTnLst>
                              <p:par>
                                <p:cTn id="91" presetID="27" presetClass="entr" presetSubtype="0" fill="hold" grpId="0" nodeType="afterEffect">
                                  <p:stCondLst>
                                    <p:cond delay="0"/>
                                  </p:stCondLst>
                                  <p:iterate type="lt">
                                    <p:tmPct val="50000"/>
                                  </p:iterate>
                                  <p:childTnLst>
                                    <p:set>
                                      <p:cBhvr>
                                        <p:cTn id="92" dur="1" fill="hold">
                                          <p:stCondLst>
                                            <p:cond delay="0"/>
                                          </p:stCondLst>
                                        </p:cTn>
                                        <p:tgtEl>
                                          <p:spTgt spid="12"/>
                                        </p:tgtEl>
                                        <p:attrNameLst>
                                          <p:attrName>style.visibility</p:attrName>
                                        </p:attrNameLst>
                                      </p:cBhvr>
                                      <p:to>
                                        <p:strVal val="visible"/>
                                      </p:to>
                                    </p:set>
                                    <p:anim calcmode="discrete" valueType="clr">
                                      <p:cBhvr override="childStyle">
                                        <p:cTn id="93"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94" dur="80"/>
                                        <p:tgtEl>
                                          <p:spTgt spid="12"/>
                                        </p:tgtEl>
                                        <p:attrNameLst>
                                          <p:attrName>fillcolor</p:attrName>
                                        </p:attrNameLst>
                                      </p:cBhvr>
                                      <p:tavLst>
                                        <p:tav tm="0">
                                          <p:val>
                                            <p:clrVal>
                                              <a:schemeClr val="accent2"/>
                                            </p:clrVal>
                                          </p:val>
                                        </p:tav>
                                        <p:tav tm="50000">
                                          <p:val>
                                            <p:clrVal>
                                              <a:schemeClr val="hlink"/>
                                            </p:clrVal>
                                          </p:val>
                                        </p:tav>
                                      </p:tavLst>
                                    </p:anim>
                                    <p:set>
                                      <p:cBhvr>
                                        <p:cTn id="95" dur="80"/>
                                        <p:tgtEl>
                                          <p:spTgt spid="12"/>
                                        </p:tgtEl>
                                        <p:attrNameLst>
                                          <p:attrName>fill.type</p:attrName>
                                        </p:attrNameLst>
                                      </p:cBhvr>
                                      <p:to>
                                        <p:strVal val="solid"/>
                                      </p:to>
                                    </p:set>
                                  </p:childTnLst>
                                </p:cTn>
                              </p:par>
                            </p:childTnLst>
                          </p:cTn>
                        </p:par>
                        <p:par>
                          <p:cTn id="96" fill="hold">
                            <p:stCondLst>
                              <p:cond delay="3640"/>
                            </p:stCondLst>
                            <p:childTnLst>
                              <p:par>
                                <p:cTn id="97" presetID="27" presetClass="entr" presetSubtype="0" fill="hold" grpId="0" nodeType="afterEffect">
                                  <p:stCondLst>
                                    <p:cond delay="0"/>
                                  </p:stCondLst>
                                  <p:iterate type="lt">
                                    <p:tmPct val="50000"/>
                                  </p:iterate>
                                  <p:childTnLst>
                                    <p:set>
                                      <p:cBhvr>
                                        <p:cTn id="98" dur="1" fill="hold">
                                          <p:stCondLst>
                                            <p:cond delay="0"/>
                                          </p:stCondLst>
                                        </p:cTn>
                                        <p:tgtEl>
                                          <p:spTgt spid="13"/>
                                        </p:tgtEl>
                                        <p:attrNameLst>
                                          <p:attrName>style.visibility</p:attrName>
                                        </p:attrNameLst>
                                      </p:cBhvr>
                                      <p:to>
                                        <p:strVal val="visible"/>
                                      </p:to>
                                    </p:set>
                                    <p:anim calcmode="discrete" valueType="clr">
                                      <p:cBhvr override="childStyle">
                                        <p:cTn id="99"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00" dur="80"/>
                                        <p:tgtEl>
                                          <p:spTgt spid="13"/>
                                        </p:tgtEl>
                                        <p:attrNameLst>
                                          <p:attrName>fillcolor</p:attrName>
                                        </p:attrNameLst>
                                      </p:cBhvr>
                                      <p:tavLst>
                                        <p:tav tm="0">
                                          <p:val>
                                            <p:clrVal>
                                              <a:schemeClr val="accent2"/>
                                            </p:clrVal>
                                          </p:val>
                                        </p:tav>
                                        <p:tav tm="50000">
                                          <p:val>
                                            <p:clrVal>
                                              <a:schemeClr val="hlink"/>
                                            </p:clrVal>
                                          </p:val>
                                        </p:tav>
                                      </p:tavLst>
                                    </p:anim>
                                    <p:set>
                                      <p:cBhvr>
                                        <p:cTn id="101" dur="80"/>
                                        <p:tgtEl>
                                          <p:spTgt spid="13"/>
                                        </p:tgtEl>
                                        <p:attrNameLst>
                                          <p:attrName>fill.type</p:attrName>
                                        </p:attrNameLst>
                                      </p:cBhvr>
                                      <p:to>
                                        <p:strVal val="solid"/>
                                      </p:to>
                                    </p:set>
                                  </p:childTnLst>
                                </p:cTn>
                              </p:par>
                            </p:childTnLst>
                          </p:cTn>
                        </p:par>
                      </p:childTnLst>
                    </p:cTn>
                  </p:par>
                  <p:par>
                    <p:cTn id="102" fill="hold">
                      <p:stCondLst>
                        <p:cond delay="indefinite"/>
                      </p:stCondLst>
                      <p:childTnLst>
                        <p:par>
                          <p:cTn id="103" fill="hold">
                            <p:stCondLst>
                              <p:cond delay="0"/>
                            </p:stCondLst>
                            <p:childTnLst>
                              <p:par>
                                <p:cTn id="104" presetID="27" presetClass="entr" presetSubtype="0" fill="hold" grpId="0" nodeType="clickEffect">
                                  <p:stCondLst>
                                    <p:cond delay="0"/>
                                  </p:stCondLst>
                                  <p:iterate type="lt">
                                    <p:tmPct val="50000"/>
                                  </p:iterate>
                                  <p:childTnLst>
                                    <p:set>
                                      <p:cBhvr>
                                        <p:cTn id="105" dur="1" fill="hold">
                                          <p:stCondLst>
                                            <p:cond delay="0"/>
                                          </p:stCondLst>
                                        </p:cTn>
                                        <p:tgtEl>
                                          <p:spTgt spid="14"/>
                                        </p:tgtEl>
                                        <p:attrNameLst>
                                          <p:attrName>style.visibility</p:attrName>
                                        </p:attrNameLst>
                                      </p:cBhvr>
                                      <p:to>
                                        <p:strVal val="visible"/>
                                      </p:to>
                                    </p:set>
                                    <p:anim calcmode="discrete" valueType="clr">
                                      <p:cBhvr override="childStyle">
                                        <p:cTn id="106"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07" dur="80"/>
                                        <p:tgtEl>
                                          <p:spTgt spid="14"/>
                                        </p:tgtEl>
                                        <p:attrNameLst>
                                          <p:attrName>fillcolor</p:attrName>
                                        </p:attrNameLst>
                                      </p:cBhvr>
                                      <p:tavLst>
                                        <p:tav tm="0">
                                          <p:val>
                                            <p:clrVal>
                                              <a:schemeClr val="accent2"/>
                                            </p:clrVal>
                                          </p:val>
                                        </p:tav>
                                        <p:tav tm="50000">
                                          <p:val>
                                            <p:clrVal>
                                              <a:schemeClr val="hlink"/>
                                            </p:clrVal>
                                          </p:val>
                                        </p:tav>
                                      </p:tavLst>
                                    </p:anim>
                                    <p:set>
                                      <p:cBhvr>
                                        <p:cTn id="108"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p:bldP spid="13" grpId="0"/>
      <p:bldP spid="14" grpId="0"/>
      <p:bldP spid="15" grpId="0" animBg="1"/>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304800"/>
            <a:ext cx="4051362" cy="393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Callout 4"/>
          <p:cNvSpPr/>
          <p:nvPr/>
        </p:nvSpPr>
        <p:spPr>
          <a:xfrm>
            <a:off x="381000" y="381000"/>
            <a:ext cx="3810000" cy="38100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dirty="0">
                <a:latin typeface="Times New Roman" pitchFamily="18" charset="0"/>
                <a:cs typeface="Times New Roman" pitchFamily="18" charset="0"/>
              </a:rPr>
              <a:t>Quan sát ống </a:t>
            </a:r>
          </a:p>
          <a:p>
            <a:pPr algn="ctr"/>
            <a:r>
              <a:rPr lang="vi-VN" sz="3200" b="1" dirty="0">
                <a:latin typeface="Times New Roman" pitchFamily="18" charset="0"/>
                <a:cs typeface="Times New Roman" pitchFamily="18" charset="0"/>
              </a:rPr>
              <a:t>nghiệm đựng</a:t>
            </a:r>
          </a:p>
          <a:p>
            <a:pPr algn="ctr"/>
            <a:r>
              <a:rPr lang="vi-VN" sz="3200" b="1" dirty="0">
                <a:latin typeface="Times New Roman" pitchFamily="18" charset="0"/>
                <a:cs typeface="Times New Roman" pitchFamily="18" charset="0"/>
              </a:rPr>
              <a:t> khí </a:t>
            </a:r>
            <a:r>
              <a:rPr lang="vi-VN" sz="3200" b="1" dirty="0" smtClean="0">
                <a:latin typeface="Times New Roman" pitchFamily="18" charset="0"/>
                <a:cs typeface="Times New Roman" pitchFamily="18" charset="0"/>
              </a:rPr>
              <a:t>oxi</a:t>
            </a:r>
            <a:r>
              <a:rPr lang="en-US" sz="3200" b="1" dirty="0" smtClean="0">
                <a:latin typeface="Times New Roman" pitchFamily="18" charset="0"/>
                <a:cs typeface="Times New Roman" pitchFamily="18" charset="0"/>
              </a:rPr>
              <a:t>gen</a:t>
            </a:r>
            <a:r>
              <a:rPr lang="vi-VN" sz="3200" b="1" dirty="0" smtClean="0">
                <a:latin typeface="Times New Roman" pitchFamily="18" charset="0"/>
                <a:cs typeface="Times New Roman" pitchFamily="18" charset="0"/>
              </a:rPr>
              <a:t> </a:t>
            </a:r>
            <a:r>
              <a:rPr lang="vi-VN" sz="3200" b="1" dirty="0">
                <a:latin typeface="Times New Roman" pitchFamily="18" charset="0"/>
                <a:cs typeface="Times New Roman" pitchFamily="18" charset="0"/>
              </a:rPr>
              <a:t>lỏng </a:t>
            </a:r>
          </a:p>
          <a:p>
            <a:pPr algn="ctr"/>
            <a:r>
              <a:rPr lang="vi-VN" sz="3200" b="1" dirty="0">
                <a:latin typeface="Times New Roman" pitchFamily="18" charset="0"/>
                <a:cs typeface="Times New Roman" pitchFamily="18" charset="0"/>
              </a:rPr>
              <a:t>ở hình bên</a:t>
            </a:r>
          </a:p>
          <a:p>
            <a:pPr algn="ctr"/>
            <a:r>
              <a:rPr lang="vi-VN" sz="3200" b="1" dirty="0">
                <a:latin typeface="Times New Roman" pitchFamily="18" charset="0"/>
                <a:cs typeface="Times New Roman" pitchFamily="18" charset="0"/>
              </a:rPr>
              <a:t>và nhận xét </a:t>
            </a:r>
          </a:p>
          <a:p>
            <a:pPr algn="ctr"/>
            <a:r>
              <a:rPr lang="vi-VN" sz="3200" b="1" dirty="0">
                <a:latin typeface="Times New Roman" pitchFamily="18" charset="0"/>
                <a:cs typeface="Times New Roman" pitchFamily="18" charset="0"/>
              </a:rPr>
              <a:t>màu sắc</a:t>
            </a:r>
            <a:endParaRPr lang="en-US" sz="3200" b="1" dirty="0">
              <a:latin typeface="Times New Roman" pitchFamily="18" charset="0"/>
              <a:cs typeface="Times New Roman" pitchFamily="18" charset="0"/>
            </a:endParaRPr>
          </a:p>
        </p:txBody>
      </p:sp>
      <p:sp>
        <p:nvSpPr>
          <p:cNvPr id="8" name="Horizontal Scroll 7"/>
          <p:cNvSpPr/>
          <p:nvPr/>
        </p:nvSpPr>
        <p:spPr>
          <a:xfrm>
            <a:off x="381000" y="4468091"/>
            <a:ext cx="8001000" cy="2176272"/>
          </a:xfrm>
          <a:prstGeom prst="horizontalScroll">
            <a:avLst/>
          </a:prstGeom>
        </p:spPr>
        <p:style>
          <a:lnRef idx="1">
            <a:schemeClr val="dk1"/>
          </a:lnRef>
          <a:fillRef idx="2">
            <a:schemeClr val="dk1"/>
          </a:fillRef>
          <a:effectRef idx="1">
            <a:schemeClr val="dk1"/>
          </a:effectRef>
          <a:fontRef idx="minor">
            <a:schemeClr val="dk1"/>
          </a:fontRef>
        </p:style>
        <p:txBody>
          <a:bodyPr rtlCol="0" anchor="ctr"/>
          <a:lstStyle/>
          <a:p>
            <a:r>
              <a:rPr lang="en-US" sz="3200" dirty="0" smtClean="0">
                <a:latin typeface="Times New Roman" pitchFamily="18" charset="0"/>
                <a:cs typeface="Times New Roman" pitchFamily="18" charset="0"/>
              </a:rPr>
              <a:t> </a:t>
            </a:r>
            <a:r>
              <a:rPr lang="en-US" sz="3600" b="1" dirty="0" smtClean="0">
                <a:solidFill>
                  <a:schemeClr val="tx1"/>
                </a:solidFill>
                <a:latin typeface="Times New Roman" pitchFamily="18" charset="0"/>
                <a:cs typeface="Times New Roman" pitchFamily="18" charset="0"/>
              </a:rPr>
              <a:t>-</a:t>
            </a:r>
            <a:r>
              <a:rPr lang="en-US" sz="3600" b="1" dirty="0" err="1" smtClean="0">
                <a:solidFill>
                  <a:schemeClr val="tx1"/>
                </a:solidFill>
                <a:latin typeface="Times New Roman" pitchFamily="18" charset="0"/>
                <a:cs typeface="Times New Roman" pitchFamily="18" charset="0"/>
              </a:rPr>
              <a:t>Oxigen</a:t>
            </a:r>
            <a:r>
              <a:rPr lang="en-US" sz="3600" b="1" dirty="0" smtClean="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hóa</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lỏng</a:t>
            </a:r>
            <a:r>
              <a:rPr lang="en-US" sz="3600" b="1" dirty="0">
                <a:solidFill>
                  <a:schemeClr val="tx1"/>
                </a:solidFill>
                <a:latin typeface="Times New Roman" pitchFamily="18" charset="0"/>
                <a:cs typeface="Times New Roman" pitchFamily="18" charset="0"/>
              </a:rPr>
              <a:t> </a:t>
            </a:r>
            <a:r>
              <a:rPr lang="en-US" sz="3600" b="1" dirty="0" smtClean="0">
                <a:solidFill>
                  <a:schemeClr val="tx1"/>
                </a:solidFill>
                <a:latin typeface="Times New Roman" pitchFamily="18" charset="0"/>
                <a:cs typeface="Times New Roman" pitchFamily="18" charset="0"/>
              </a:rPr>
              <a:t>ở  -183 ℃</a:t>
            </a:r>
            <a:endParaRPr lang="en-US" sz="3600" b="1" dirty="0">
              <a:solidFill>
                <a:schemeClr val="tx1"/>
              </a:solidFill>
              <a:latin typeface="Times New Roman" pitchFamily="18" charset="0"/>
              <a:cs typeface="Times New Roman" pitchFamily="18" charset="0"/>
            </a:endParaRPr>
          </a:p>
          <a:p>
            <a:r>
              <a:rPr lang="en-US" sz="3600" b="1" dirty="0">
                <a:solidFill>
                  <a:schemeClr val="tx1"/>
                </a:solidFill>
                <a:latin typeface="Times New Roman" pitchFamily="18" charset="0"/>
                <a:cs typeface="Times New Roman" pitchFamily="18" charset="0"/>
              </a:rPr>
              <a:t>-</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Oxigen</a:t>
            </a:r>
            <a:r>
              <a:rPr lang="en-US" sz="3600" b="1" dirty="0" smtClean="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lỏng</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có</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màu</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xanh</a:t>
            </a:r>
            <a:r>
              <a:rPr lang="en-US" sz="3600" b="1" dirty="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nhạt</a:t>
            </a:r>
            <a:r>
              <a:rPr lang="en-US" sz="3600" b="1" dirty="0" smtClean="0">
                <a:solidFill>
                  <a:schemeClr val="tx1"/>
                </a:solidFill>
                <a:latin typeface="Times New Roman" pitchFamily="18" charset="0"/>
                <a:cs typeface="Times New Roman" pitchFamily="18" charset="0"/>
              </a:rPr>
              <a:t>.</a:t>
            </a:r>
            <a:endParaRPr lang="en-US" sz="3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7729670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3600" dirty="0" smtClean="0">
                <a:solidFill>
                  <a:srgbClr val="FF0000"/>
                </a:solidFill>
                <a:latin typeface="Times New Roman" pitchFamily="18" charset="0"/>
                <a:cs typeface="Times New Roman" pitchFamily="18" charset="0"/>
              </a:rPr>
              <a:t>3.</a:t>
            </a:r>
            <a:r>
              <a:rPr lang="en-US" sz="3600" u="sng" dirty="0" smtClean="0">
                <a:solidFill>
                  <a:srgbClr val="FF0000"/>
                </a:solidFill>
                <a:latin typeface="Times New Roman" pitchFamily="18" charset="0"/>
                <a:cs typeface="Times New Roman" pitchFamily="18" charset="0"/>
              </a:rPr>
              <a:t>Kết </a:t>
            </a:r>
            <a:r>
              <a:rPr lang="en-US" sz="3600" u="sng" dirty="0" err="1" smtClean="0">
                <a:solidFill>
                  <a:srgbClr val="FF0000"/>
                </a:solidFill>
                <a:latin typeface="Times New Roman" pitchFamily="18" charset="0"/>
                <a:cs typeface="Times New Roman" pitchFamily="18" charset="0"/>
              </a:rPr>
              <a:t>luận</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4525963"/>
          </a:xfrm>
          <a:noFill/>
        </p:spPr>
        <p:txBody>
          <a:bodyPr>
            <a:normAutofit/>
          </a:bodyPr>
          <a:lstStyle/>
          <a:p>
            <a:pPr>
              <a:buFontTx/>
              <a:buChar char="-"/>
            </a:pPr>
            <a:r>
              <a:rPr lang="en-US" sz="3600" dirty="0" err="1" smtClean="0">
                <a:latin typeface="Times New Roman" pitchFamily="18" charset="0"/>
                <a:cs typeface="Times New Roman" pitchFamily="18" charset="0"/>
              </a:rPr>
              <a:t>Oxigen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mùi</a:t>
            </a:r>
            <a:r>
              <a:rPr lang="en-US" sz="3600" dirty="0" smtClean="0">
                <a:latin typeface="Times New Roman" pitchFamily="18" charset="0"/>
                <a:cs typeface="Times New Roman" pitchFamily="18" charset="0"/>
              </a:rPr>
              <a:t>.</a:t>
            </a:r>
          </a:p>
          <a:p>
            <a:pPr>
              <a:buFontTx/>
              <a:buChar char="-"/>
            </a:pPr>
            <a:r>
              <a:rPr lang="en-US" sz="3600" dirty="0" err="1" smtClean="0">
                <a:latin typeface="Times New Roman" pitchFamily="18" charset="0"/>
                <a:cs typeface="Times New Roman" pitchFamily="18" charset="0"/>
              </a:rPr>
              <a:t>Ít</a:t>
            </a:r>
            <a:r>
              <a:rPr lang="en-US" sz="3600" dirty="0" smtClean="0">
                <a:latin typeface="Times New Roman" pitchFamily="18" charset="0"/>
                <a:cs typeface="Times New Roman" pitchFamily="18" charset="0"/>
              </a:rPr>
              <a:t> tan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nước</a:t>
            </a:r>
            <a:r>
              <a:rPr lang="en-US" sz="3600" dirty="0" smtClean="0">
                <a:latin typeface="Times New Roman" pitchFamily="18" charset="0"/>
                <a:cs typeface="Times New Roman" pitchFamily="18" charset="0"/>
              </a:rPr>
              <a:t>.</a:t>
            </a:r>
          </a:p>
          <a:p>
            <a:pPr>
              <a:buFontTx/>
              <a:buChar char="-"/>
            </a:pPr>
            <a:r>
              <a:rPr lang="en-US" sz="3600" dirty="0" err="1" smtClean="0">
                <a:latin typeface="Times New Roman" pitchFamily="18" charset="0"/>
                <a:cs typeface="Times New Roman" pitchFamily="18" charset="0"/>
              </a:rPr>
              <a:t>Nặng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khí</a:t>
            </a:r>
            <a:r>
              <a:rPr lang="en-US" sz="3600" dirty="0" smtClean="0">
                <a:latin typeface="Times New Roman" pitchFamily="18" charset="0"/>
                <a:cs typeface="Times New Roman" pitchFamily="18" charset="0"/>
              </a:rPr>
              <a:t>.</a:t>
            </a:r>
          </a:p>
          <a:p>
            <a:pPr>
              <a:buFontTx/>
              <a:buChar char="-"/>
            </a:pPr>
            <a:r>
              <a:rPr lang="en-US" sz="3600" dirty="0" err="1" smtClean="0">
                <a:latin typeface="Times New Roman" pitchFamily="18" charset="0"/>
                <a:cs typeface="Times New Roman" pitchFamily="18" charset="0"/>
              </a:rPr>
              <a:t>Hóa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lỏng</a:t>
            </a:r>
            <a:r>
              <a:rPr lang="en-US" sz="3600" dirty="0" smtClean="0">
                <a:latin typeface="Times New Roman" pitchFamily="18" charset="0"/>
                <a:cs typeface="Times New Roman" pitchFamily="18" charset="0"/>
              </a:rPr>
              <a:t> ở -183℃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oxygen </a:t>
            </a:r>
            <a:r>
              <a:rPr lang="en-US" sz="3600" dirty="0" err="1" smtClean="0">
                <a:latin typeface="Times New Roman" pitchFamily="18" charset="0"/>
                <a:cs typeface="Times New Roman" pitchFamily="18" charset="0"/>
              </a:rPr>
              <a:t>lỏng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nhạt</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7757482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5400" dirty="0" err="1" smtClean="0">
                <a:solidFill>
                  <a:srgbClr val="FF0000"/>
                </a:solidFill>
                <a:latin typeface="Times New Roman" pitchFamily="18" charset="0"/>
                <a:cs typeface="Times New Roman" pitchFamily="18" charset="0"/>
              </a:rPr>
              <a:t>II.</a:t>
            </a:r>
            <a:r>
              <a:rPr lang="en-US" sz="5400" u="sng" dirty="0" err="1" smtClean="0">
                <a:solidFill>
                  <a:srgbClr val="FF0000"/>
                </a:solidFill>
                <a:latin typeface="Times New Roman" pitchFamily="18" charset="0"/>
                <a:cs typeface="Times New Roman" pitchFamily="18" charset="0"/>
              </a:rPr>
              <a:t>Tính</a:t>
            </a:r>
            <a:r>
              <a:rPr lang="en-US" sz="5400" u="sng" dirty="0" smtClean="0">
                <a:solidFill>
                  <a:srgbClr val="FF0000"/>
                </a:solidFill>
                <a:latin typeface="Times New Roman" pitchFamily="18" charset="0"/>
                <a:cs typeface="Times New Roman" pitchFamily="18" charset="0"/>
              </a:rPr>
              <a:t> </a:t>
            </a:r>
            <a:r>
              <a:rPr lang="en-US" sz="5400" u="sng" dirty="0" err="1" smtClean="0">
                <a:solidFill>
                  <a:srgbClr val="FF0000"/>
                </a:solidFill>
                <a:latin typeface="Times New Roman" pitchFamily="18" charset="0"/>
                <a:cs typeface="Times New Roman" pitchFamily="18" charset="0"/>
              </a:rPr>
              <a:t>chất</a:t>
            </a:r>
            <a:r>
              <a:rPr lang="en-US" sz="5400" u="sng" dirty="0" smtClean="0">
                <a:solidFill>
                  <a:srgbClr val="FF0000"/>
                </a:solidFill>
                <a:latin typeface="Times New Roman" pitchFamily="18" charset="0"/>
                <a:cs typeface="Times New Roman" pitchFamily="18" charset="0"/>
              </a:rPr>
              <a:t> </a:t>
            </a:r>
            <a:r>
              <a:rPr lang="en-US" sz="5400" u="sng" dirty="0" err="1" smtClean="0">
                <a:solidFill>
                  <a:srgbClr val="FF0000"/>
                </a:solidFill>
                <a:latin typeface="Times New Roman" pitchFamily="18" charset="0"/>
                <a:cs typeface="Times New Roman" pitchFamily="18" charset="0"/>
              </a:rPr>
              <a:t>hóa</a:t>
            </a:r>
            <a:r>
              <a:rPr lang="en-US" sz="5400" u="sng" dirty="0" smtClean="0">
                <a:solidFill>
                  <a:srgbClr val="FF0000"/>
                </a:solidFill>
                <a:latin typeface="Times New Roman" pitchFamily="18" charset="0"/>
                <a:cs typeface="Times New Roman" pitchFamily="18" charset="0"/>
              </a:rPr>
              <a:t> </a:t>
            </a:r>
            <a:r>
              <a:rPr lang="en-US" sz="5400" u="sng" dirty="0" err="1" smtClean="0">
                <a:solidFill>
                  <a:srgbClr val="FF0000"/>
                </a:solidFill>
                <a:latin typeface="Times New Roman" pitchFamily="18" charset="0"/>
                <a:cs typeface="Times New Roman" pitchFamily="18" charset="0"/>
              </a:rPr>
              <a:t>học</a:t>
            </a:r>
            <a:r>
              <a:rPr lang="en-US" sz="5400" dirty="0" smtClean="0">
                <a:solidFill>
                  <a:srgbClr val="FF0000"/>
                </a:solidFill>
                <a:latin typeface="Times New Roman" pitchFamily="18" charset="0"/>
                <a:cs typeface="Times New Roman" pitchFamily="18" charset="0"/>
              </a:rPr>
              <a:t>:</a:t>
            </a:r>
            <a:endParaRPr lang="en-US" sz="5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noFill/>
        </p:spPr>
        <p:txBody>
          <a:bodyPr>
            <a:normAutofit lnSpcReduction="10000"/>
          </a:bodyPr>
          <a:lstStyle/>
          <a:p>
            <a:pPr marL="0" indent="0">
              <a:buNone/>
            </a:pPr>
            <a:r>
              <a:rPr lang="en-US" sz="3600" u="sng" dirty="0" smtClean="0">
                <a:latin typeface="Times New Roman" pitchFamily="18" charset="0"/>
                <a:cs typeface="Times New Roman" pitchFamily="18" charset="0"/>
              </a:rPr>
              <a:t>1.Tác </a:t>
            </a:r>
            <a:r>
              <a:rPr lang="en-US" sz="3600" u="sng" dirty="0" err="1" smtClean="0">
                <a:latin typeface="Times New Roman" pitchFamily="18" charset="0"/>
                <a:cs typeface="Times New Roman" pitchFamily="18" charset="0"/>
              </a:rPr>
              <a:t>dụng</a:t>
            </a:r>
            <a:r>
              <a:rPr lang="en-US" sz="3600" u="sng" dirty="0" smtClean="0">
                <a:latin typeface="Times New Roman" pitchFamily="18" charset="0"/>
                <a:cs typeface="Times New Roman" pitchFamily="18" charset="0"/>
              </a:rPr>
              <a:t> </a:t>
            </a:r>
            <a:r>
              <a:rPr lang="en-US" sz="3600" u="sng" dirty="0" err="1" smtClean="0">
                <a:latin typeface="Times New Roman" pitchFamily="18" charset="0"/>
                <a:cs typeface="Times New Roman" pitchFamily="18" charset="0"/>
              </a:rPr>
              <a:t>với</a:t>
            </a:r>
            <a:r>
              <a:rPr lang="en-US" sz="3600" u="sng" dirty="0" smtClean="0">
                <a:latin typeface="Times New Roman" pitchFamily="18" charset="0"/>
                <a:cs typeface="Times New Roman" pitchFamily="18" charset="0"/>
              </a:rPr>
              <a:t> phi </a:t>
            </a:r>
            <a:r>
              <a:rPr lang="en-US" sz="3600" u="sng" dirty="0" err="1" smtClean="0">
                <a:latin typeface="Times New Roman" pitchFamily="18" charset="0"/>
                <a:cs typeface="Times New Roman" pitchFamily="18" charset="0"/>
              </a:rPr>
              <a:t>kim</a:t>
            </a:r>
            <a:r>
              <a:rPr lang="en-US" sz="3600" dirty="0" smtClean="0">
                <a:latin typeface="Times New Roman" pitchFamily="18" charset="0"/>
                <a:cs typeface="Times New Roman" pitchFamily="18" charset="0"/>
              </a:rPr>
              <a:t>:</a:t>
            </a:r>
          </a:p>
          <a:p>
            <a:pPr marL="514350" indent="-514350">
              <a:buAutoNum type="alphaLcPeriod"/>
            </a:pPr>
            <a:r>
              <a:rPr lang="en-US" sz="3600" i="1" u="sng" dirty="0" err="1" smtClean="0">
                <a:solidFill>
                  <a:srgbClr val="FF0000"/>
                </a:solidFill>
                <a:latin typeface="Times New Roman" pitchFamily="18" charset="0"/>
                <a:cs typeface="Times New Roman" pitchFamily="18" charset="0"/>
              </a:rPr>
              <a:t>Với</a:t>
            </a:r>
            <a:r>
              <a:rPr lang="en-US" sz="3600" i="1" u="sng" dirty="0" smtClean="0">
                <a:solidFill>
                  <a:srgbClr val="FF0000"/>
                </a:solidFill>
                <a:latin typeface="Times New Roman" pitchFamily="18" charset="0"/>
                <a:cs typeface="Times New Roman" pitchFamily="18" charset="0"/>
              </a:rPr>
              <a:t> </a:t>
            </a:r>
            <a:r>
              <a:rPr lang="en-US" sz="3600" i="1" u="sng" dirty="0" err="1" smtClean="0">
                <a:solidFill>
                  <a:srgbClr val="FF0000"/>
                </a:solidFill>
                <a:latin typeface="Times New Roman" pitchFamily="18" charset="0"/>
                <a:cs typeface="Times New Roman" pitchFamily="18" charset="0"/>
              </a:rPr>
              <a:t>lưu</a:t>
            </a:r>
            <a:r>
              <a:rPr lang="en-US" sz="3600" i="1" u="sng" dirty="0" smtClean="0">
                <a:solidFill>
                  <a:srgbClr val="FF0000"/>
                </a:solidFill>
                <a:latin typeface="Times New Roman" pitchFamily="18" charset="0"/>
                <a:cs typeface="Times New Roman" pitchFamily="18" charset="0"/>
              </a:rPr>
              <a:t> </a:t>
            </a:r>
            <a:r>
              <a:rPr lang="en-US" sz="3600" i="1" u="sng" dirty="0" err="1" smtClean="0">
                <a:solidFill>
                  <a:srgbClr val="FF0000"/>
                </a:solidFill>
                <a:latin typeface="Times New Roman" pitchFamily="18" charset="0"/>
                <a:cs typeface="Times New Roman" pitchFamily="18" charset="0"/>
              </a:rPr>
              <a:t>huỳnh</a:t>
            </a:r>
            <a:r>
              <a:rPr lang="en-US" sz="3600" u="sng" dirty="0" smtClean="0">
                <a:solidFill>
                  <a:srgbClr val="FF0000"/>
                </a:solidFill>
                <a:latin typeface="Times New Roman" pitchFamily="18" charset="0"/>
                <a:cs typeface="Times New Roman" pitchFamily="18" charset="0"/>
              </a:rPr>
              <a:t>:</a:t>
            </a:r>
          </a:p>
          <a:p>
            <a:pPr>
              <a:buFont typeface="Wingdings" pitchFamily="2" charset="2"/>
              <a:buChar char="v"/>
            </a:pPr>
            <a:r>
              <a:rPr lang="en-US" sz="3600"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Thí</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nghiệm</a:t>
            </a:r>
            <a:endParaRPr lang="en-US" sz="3600" b="1" dirty="0" smtClean="0">
              <a:latin typeface="Times New Roman" pitchFamily="18" charset="0"/>
              <a:cs typeface="Times New Roman" pitchFamily="18" charset="0"/>
            </a:endParaRPr>
          </a:p>
          <a:p>
            <a:pPr>
              <a:buFont typeface="Wingdings" pitchFamily="2" charset="2"/>
              <a:buChar char="§"/>
            </a:pPr>
            <a:r>
              <a:rPr lang="en-US" sz="3600" dirty="0" err="1" smtClean="0">
                <a:latin typeface="Times New Roman" pitchFamily="18" charset="0"/>
                <a:cs typeface="Times New Roman" pitchFamily="18" charset="0"/>
              </a:rPr>
              <a:t>Đưa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muỗng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chứa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bột</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sulfur </a:t>
            </a:r>
            <a:r>
              <a:rPr lang="en-US" sz="3600" dirty="0" err="1" smtClean="0">
                <a:latin typeface="Times New Roman" pitchFamily="18" charset="0"/>
                <a:cs typeface="Times New Roman" pitchFamily="18" charset="0"/>
              </a:rPr>
              <a:t>màu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vàng</a:t>
            </a:r>
            <a:r>
              <a:rPr lang="en-US" sz="3600" dirty="0" smtClean="0">
                <a:latin typeface="Times New Roman" pitchFamily="18" charset="0"/>
                <a:cs typeface="Times New Roman" pitchFamily="18" charset="0"/>
              </a:rPr>
              <a:t> (S)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ngọn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lửa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đèn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cồn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sulfur </a:t>
            </a:r>
            <a:r>
              <a:rPr lang="en-US" sz="3600" dirty="0" err="1" smtClean="0">
                <a:latin typeface="Times New Roman" pitchFamily="18" charset="0"/>
                <a:cs typeface="Times New Roman" pitchFamily="18" charset="0"/>
              </a:rPr>
              <a:t>nóng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chảy</a:t>
            </a:r>
            <a:r>
              <a:rPr lang="en-US" sz="3600" dirty="0" smtClean="0">
                <a:latin typeface="Times New Roman" pitchFamily="18" charset="0"/>
                <a:cs typeface="Times New Roman" pitchFamily="18" charset="0"/>
              </a:rPr>
              <a:t>.</a:t>
            </a:r>
          </a:p>
          <a:p>
            <a:pPr>
              <a:buFont typeface="Wingdings" pitchFamily="2" charset="2"/>
              <a:buChar char="§"/>
            </a:pPr>
            <a:r>
              <a:rPr lang="en-US" sz="3600" dirty="0" err="1" smtClean="0">
                <a:latin typeface="Times New Roman" pitchFamily="18" charset="0"/>
                <a:cs typeface="Times New Roman" pitchFamily="18" charset="0"/>
              </a:rPr>
              <a:t>Sau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đưa</a:t>
            </a:r>
            <a:r>
              <a:rPr lang="en-US" sz="3600" dirty="0" smtClean="0">
                <a:latin typeface="Times New Roman" pitchFamily="18" charset="0"/>
                <a:cs typeface="Times New Roman" pitchFamily="18" charset="0"/>
              </a:rPr>
              <a:t> sulfur </a:t>
            </a:r>
            <a:r>
              <a:rPr lang="en-US" sz="3600" dirty="0" err="1" smtClean="0">
                <a:latin typeface="Times New Roman" pitchFamily="18" charset="0"/>
                <a:cs typeface="Times New Roman" pitchFamily="18" charset="0"/>
              </a:rPr>
              <a:t>đang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cháy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lọ</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chứa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oxigen</a:t>
            </a:r>
            <a:r>
              <a:rPr lang="en-US" sz="3600" dirty="0" smtClean="0">
                <a:latin typeface="Times New Roman" pitchFamily="18" charset="0"/>
                <a:cs typeface="Times New Roman" pitchFamily="18" charset="0"/>
              </a:rPr>
              <a:t>.</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959342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noFill/>
        </p:spPr>
        <p:style>
          <a:lnRef idx="2">
            <a:schemeClr val="accent1"/>
          </a:lnRef>
          <a:fillRef idx="1">
            <a:schemeClr val="lt1"/>
          </a:fillRef>
          <a:effectRef idx="0">
            <a:schemeClr val="accent1"/>
          </a:effectRef>
          <a:fontRef idx="minor">
            <a:schemeClr val="dk1"/>
          </a:fontRef>
        </p:style>
        <p:txBody>
          <a:bodyPr>
            <a:noAutofit/>
          </a:bodyPr>
          <a:lstStyle/>
          <a:p>
            <a:r>
              <a:rPr lang="en-US" dirty="0" smtClean="0">
                <a:solidFill>
                  <a:srgbClr val="FF0000"/>
                </a:solidFill>
                <a:latin typeface="Times New Roman" pitchFamily="18" charset="0"/>
                <a:cs typeface="Times New Roman" pitchFamily="18" charset="0"/>
              </a:rPr>
              <a:t>So </a:t>
            </a:r>
            <a:r>
              <a:rPr lang="en-US" dirty="0" err="1" smtClean="0">
                <a:solidFill>
                  <a:srgbClr val="FF0000"/>
                </a:solidFill>
                <a:latin typeface="Times New Roman" pitchFamily="18" charset="0"/>
                <a:cs typeface="Times New Roman" pitchFamily="18" charset="0"/>
              </a:rPr>
              <a:t>sánh</a:t>
            </a:r>
            <a:r>
              <a:rPr lang="en-US" dirty="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sulfur </a:t>
            </a:r>
            <a:r>
              <a:rPr lang="en-US" dirty="0" err="1" smtClean="0">
                <a:solidFill>
                  <a:srgbClr val="FF0000"/>
                </a:solidFill>
                <a:latin typeface="Times New Roman" pitchFamily="18" charset="0"/>
                <a:cs typeface="Times New Roman" pitchFamily="18" charset="0"/>
              </a:rPr>
              <a:t>cháy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trong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không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khí</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và</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trong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khí</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oxigen</a:t>
            </a:r>
            <a:r>
              <a:rPr lang="en-US" dirty="0" smtClean="0">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36085982"/>
              </p:ext>
            </p:extLst>
          </p:nvPr>
        </p:nvGraphicFramePr>
        <p:xfrm>
          <a:off x="457200" y="2133600"/>
          <a:ext cx="8229600" cy="4263044"/>
        </p:xfrm>
        <a:graphic>
          <a:graphicData uri="http://schemas.openxmlformats.org/drawingml/2006/table">
            <a:tbl>
              <a:tblPr firstRow="1" bandRow="1">
                <a:tableStyleId>{5C22544A-7EE6-4342-B048-85BDC9FD1C3A}</a:tableStyleId>
              </a:tblPr>
              <a:tblGrid>
                <a:gridCol w="4114800"/>
                <a:gridCol w="4114800"/>
              </a:tblGrid>
              <a:tr h="879764">
                <a:tc>
                  <a:txBody>
                    <a:bodyPr/>
                    <a:lstStyle/>
                    <a:p>
                      <a:r>
                        <a:rPr lang="en-US" dirty="0" smtClean="0">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TRONG</a:t>
                      </a:r>
                      <a:r>
                        <a:rPr lang="en-US" sz="2400" baseline="0" dirty="0" smtClean="0">
                          <a:solidFill>
                            <a:schemeClr val="bg1"/>
                          </a:solidFill>
                          <a:latin typeface="Times New Roman" pitchFamily="18" charset="0"/>
                          <a:cs typeface="Times New Roman" pitchFamily="18" charset="0"/>
                        </a:rPr>
                        <a:t> KHÔNG KHÍ</a:t>
                      </a:r>
                      <a:endParaRPr lang="en-US" sz="2400" dirty="0">
                        <a:solidFill>
                          <a:schemeClr val="bg1"/>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en-US" dirty="0" smtClean="0">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TRONG OXIGEN</a:t>
                      </a:r>
                      <a:endParaRPr lang="en-US" sz="2400" dirty="0">
                        <a:solidFill>
                          <a:schemeClr val="bg1"/>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r>
              <a:tr h="2854036">
                <a:tc>
                  <a:txBody>
                    <a:bodyPr/>
                    <a:lstStyle/>
                    <a:p>
                      <a:pPr marL="285750" indent="-285750">
                        <a:buFontTx/>
                        <a:buChar char="-"/>
                      </a:pPr>
                      <a:r>
                        <a:rPr lang="en-US" sz="3600" baseline="0" dirty="0" err="1" smtClean="0">
                          <a:latin typeface="Times New Roman" pitchFamily="18" charset="0"/>
                          <a:cs typeface="Times New Roman" pitchFamily="18" charset="0"/>
                        </a:rPr>
                        <a:t>Ngọn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lửa</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nhỏ</a:t>
                      </a:r>
                      <a:endParaRPr lang="en-US" sz="3600" baseline="0" dirty="0" smtClean="0">
                        <a:latin typeface="Times New Roman" pitchFamily="18" charset="0"/>
                        <a:cs typeface="Times New Roman" pitchFamily="18" charset="0"/>
                      </a:endParaRPr>
                    </a:p>
                    <a:p>
                      <a:pPr marL="285750" indent="-285750">
                        <a:buFontTx/>
                        <a:buChar char="-"/>
                      </a:pPr>
                      <a:r>
                        <a:rPr lang="en-US" sz="3600" baseline="0" dirty="0" err="1" smtClean="0">
                          <a:latin typeface="Times New Roman" pitchFamily="18" charset="0"/>
                          <a:cs typeface="Times New Roman" pitchFamily="18" charset="0"/>
                        </a:rPr>
                        <a:t>Màu</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xanh</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nhạt</a:t>
                      </a:r>
                      <a:r>
                        <a:rPr lang="en-US" sz="3600" baseline="0" dirty="0" smtClean="0">
                          <a:latin typeface="Times New Roman" pitchFamily="18" charset="0"/>
                          <a:cs typeface="Times New Roman" pitchFamily="18" charset="0"/>
                        </a:rPr>
                        <a:t>.</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3600" baseline="0" dirty="0" err="1" smtClean="0">
                          <a:latin typeface="Times New Roman" pitchFamily="18" charset="0"/>
                          <a:cs typeface="Times New Roman" pitchFamily="18" charset="0"/>
                        </a:rPr>
                        <a:t>Sinh</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ra</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chất</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khí</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không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màu</a:t>
                      </a:r>
                      <a:r>
                        <a:rPr lang="en-US" sz="3600" baseline="0" dirty="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pPr marL="285750" indent="-285750">
                        <a:buFontTx/>
                        <a:buChar char="-"/>
                      </a:pPr>
                      <a:endParaRPr lang="en-US" sz="36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marL="285750" indent="-285750">
                        <a:buFontTx/>
                        <a:buChar char="-"/>
                      </a:pPr>
                      <a:r>
                        <a:rPr lang="en-US" sz="3600" dirty="0" err="1" smtClean="0">
                          <a:latin typeface="Times New Roman" pitchFamily="18" charset="0"/>
                          <a:cs typeface="Times New Roman" pitchFamily="18" charset="0"/>
                        </a:rPr>
                        <a:t>Ngọn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lửa</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cháy</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mãnh</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liệt</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hơn</a:t>
                      </a:r>
                      <a:endParaRPr lang="en-US" sz="3600" baseline="0" dirty="0" smtClean="0">
                        <a:latin typeface="Times New Roman" pitchFamily="18" charset="0"/>
                        <a:cs typeface="Times New Roman" pitchFamily="18" charset="0"/>
                      </a:endParaRPr>
                    </a:p>
                    <a:p>
                      <a:pPr marL="285750" indent="-285750">
                        <a:buFontTx/>
                        <a:buChar char="-"/>
                      </a:pPr>
                      <a:r>
                        <a:rPr lang="en-US" sz="3600" baseline="0" dirty="0" err="1" smtClean="0">
                          <a:latin typeface="Times New Roman" pitchFamily="18" charset="0"/>
                          <a:cs typeface="Times New Roman" pitchFamily="18" charset="0"/>
                        </a:rPr>
                        <a:t>Ngọn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lửa</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màu</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xanh</a:t>
                      </a:r>
                      <a:endParaRPr lang="en-US" sz="3600" baseline="0" dirty="0" smtClean="0">
                        <a:latin typeface="Times New Roman" pitchFamily="18" charset="0"/>
                        <a:cs typeface="Times New Roman" pitchFamily="18" charset="0"/>
                      </a:endParaRPr>
                    </a:p>
                    <a:p>
                      <a:pPr marL="285750" indent="-285750">
                        <a:buFontTx/>
                        <a:buChar char="-"/>
                      </a:pPr>
                      <a:r>
                        <a:rPr lang="en-US" sz="3600" baseline="0" dirty="0" err="1" smtClean="0">
                          <a:latin typeface="Times New Roman" pitchFamily="18" charset="0"/>
                          <a:cs typeface="Times New Roman" pitchFamily="18" charset="0"/>
                        </a:rPr>
                        <a:t>Sinh</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ra</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chất</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khí</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không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màu</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có</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mùi</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xốc</a:t>
                      </a:r>
                      <a:r>
                        <a:rPr lang="en-US" sz="3600" baseline="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r>
            </a:tbl>
          </a:graphicData>
        </a:graphic>
      </p:graphicFrame>
    </p:spTree>
    <p:extLst>
      <p:ext uri="{BB962C8B-B14F-4D97-AF65-F5344CB8AC3E}">
        <p14:creationId xmlns:p14="http://schemas.microsoft.com/office/powerpoint/2010/main" val="223857654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a:bodyPr>
          <a:lstStyle/>
          <a:p>
            <a:r>
              <a:rPr lang="en-US" sz="5400" b="1" u="sng" dirty="0" err="1" smtClean="0">
                <a:solidFill>
                  <a:srgbClr val="FF0000"/>
                </a:solidFill>
                <a:latin typeface="Times New Roman" pitchFamily="18" charset="0"/>
                <a:cs typeface="Times New Roman" pitchFamily="18" charset="0"/>
              </a:rPr>
              <a:t>Nhận</a:t>
            </a:r>
            <a:r>
              <a:rPr lang="en-US" sz="5400" b="1" u="sng" dirty="0" smtClean="0">
                <a:solidFill>
                  <a:srgbClr val="FF0000"/>
                </a:solidFill>
                <a:latin typeface="Times New Roman" pitchFamily="18" charset="0"/>
                <a:cs typeface="Times New Roman" pitchFamily="18" charset="0"/>
              </a:rPr>
              <a:t> </a:t>
            </a:r>
            <a:r>
              <a:rPr lang="en-US" sz="5400" b="1" u="sng" dirty="0" err="1" smtClean="0">
                <a:solidFill>
                  <a:srgbClr val="FF0000"/>
                </a:solidFill>
                <a:latin typeface="Times New Roman" pitchFamily="18" charset="0"/>
                <a:cs typeface="Times New Roman" pitchFamily="18" charset="0"/>
              </a:rPr>
              <a:t>xét</a:t>
            </a:r>
            <a:r>
              <a:rPr lang="en-US" sz="5400" dirty="0" smtClean="0">
                <a:solidFill>
                  <a:srgbClr val="FF0000"/>
                </a:solidFill>
                <a:latin typeface="Times New Roman" pitchFamily="18" charset="0"/>
                <a:cs typeface="Times New Roman" pitchFamily="18" charset="0"/>
              </a:rPr>
              <a:t>:</a:t>
            </a:r>
            <a:endParaRPr lang="en-US" sz="5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76800"/>
          </a:xfrm>
          <a:solidFill>
            <a:schemeClr val="accent5">
              <a:lumMod val="20000"/>
              <a:lumOff val="80000"/>
            </a:schemeClr>
          </a:solidFill>
        </p:spPr>
        <p:txBody>
          <a:bodyPr>
            <a:noAutofit/>
          </a:bodyPr>
          <a:lstStyle/>
          <a:p>
            <a:pPr marL="0" indent="0">
              <a:buNone/>
            </a:pPr>
            <a:r>
              <a:rPr lang="en-US" sz="3600" dirty="0" err="1" smtClean="0">
                <a:latin typeface="Times New Roman" pitchFamily="18" charset="0"/>
                <a:cs typeface="Times New Roman" pitchFamily="18" charset="0"/>
              </a:rPr>
              <a:t>Hãy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biết</a:t>
            </a:r>
            <a:r>
              <a:rPr lang="en-US" sz="3600" dirty="0" smtClean="0">
                <a:latin typeface="Times New Roman" pitchFamily="18" charset="0"/>
                <a:cs typeface="Times New Roman" pitchFamily="18" charset="0"/>
              </a:rPr>
              <a:t> :</a:t>
            </a:r>
          </a:p>
          <a:p>
            <a:pPr>
              <a:buFontTx/>
              <a:buChar char="-"/>
            </a:pP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tham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ứng</a:t>
            </a:r>
            <a:r>
              <a:rPr lang="en-US" sz="3600" dirty="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pPr>
              <a:buFont typeface="Wingdings" pitchFamily="2" charset="2"/>
              <a:buChar char="Ø"/>
            </a:pPr>
            <a:r>
              <a:rPr lang="en-US" sz="3600" dirty="0" smtClean="0">
                <a:solidFill>
                  <a:srgbClr val="FF0000"/>
                </a:solidFill>
                <a:latin typeface="Times New Roman" pitchFamily="18" charset="0"/>
                <a:cs typeface="Times New Roman" pitchFamily="18" charset="0"/>
              </a:rPr>
              <a:t>sulfur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khí</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oxigen</a:t>
            </a:r>
            <a:endParaRPr lang="en-US" sz="3600" dirty="0" smtClean="0">
              <a:solidFill>
                <a:srgbClr val="FF0000"/>
              </a:solidFill>
              <a:latin typeface="Times New Roman" pitchFamily="18" charset="0"/>
              <a:cs typeface="Times New Roman" pitchFamily="18" charset="0"/>
            </a:endParaRPr>
          </a:p>
          <a:p>
            <a:pPr>
              <a:buFontTx/>
              <a:buChar char="-"/>
            </a:pP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phẩm</a:t>
            </a:r>
            <a:r>
              <a:rPr lang="en-US" sz="3600" dirty="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pPr>
              <a:buFont typeface="Wingdings" pitchFamily="2" charset="2"/>
              <a:buChar char="Ø"/>
            </a:pPr>
            <a:r>
              <a:rPr lang="en-US" sz="3600" dirty="0" err="1" smtClean="0">
                <a:solidFill>
                  <a:srgbClr val="FF0000"/>
                </a:solidFill>
                <a:latin typeface="Times New Roman" pitchFamily="18" charset="0"/>
                <a:cs typeface="Times New Roman" pitchFamily="18" charset="0"/>
              </a:rPr>
              <a:t>Khí</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sulfurus</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hoặc</a:t>
            </a:r>
            <a:r>
              <a:rPr lang="en-US" sz="3600" dirty="0" smtClean="0">
                <a:solidFill>
                  <a:srgbClr val="FF0000"/>
                </a:solidFill>
                <a:latin typeface="Times New Roman" pitchFamily="18" charset="0"/>
                <a:cs typeface="Times New Roman" pitchFamily="18" charset="0"/>
              </a:rPr>
              <a:t> sulfur dioxide ( SO</a:t>
            </a:r>
            <a:r>
              <a:rPr lang="en-US" sz="3600" baseline="-25000" dirty="0" smtClean="0">
                <a:solidFill>
                  <a:srgbClr val="FF0000"/>
                </a:solidFill>
                <a:latin typeface="Times New Roman" pitchFamily="18" charset="0"/>
                <a:cs typeface="Times New Roman" pitchFamily="18" charset="0"/>
              </a:rPr>
              <a:t>2</a:t>
            </a:r>
            <a:r>
              <a:rPr lang="en-US" sz="3600" dirty="0" smtClean="0">
                <a:solidFill>
                  <a:srgbClr val="FF0000"/>
                </a:solidFill>
                <a:latin typeface="Times New Roman" pitchFamily="18" charset="0"/>
                <a:cs typeface="Times New Roman" pitchFamily="18" charset="0"/>
              </a:rPr>
              <a:t> )</a:t>
            </a:r>
          </a:p>
          <a:p>
            <a:pPr>
              <a:buFontTx/>
              <a:buChar char="-"/>
            </a:pPr>
            <a:r>
              <a:rPr lang="en-US" sz="3600" dirty="0" err="1" smtClean="0">
                <a:latin typeface="Times New Roman" pitchFamily="18" charset="0"/>
                <a:cs typeface="Times New Roman" pitchFamily="18" charset="0"/>
              </a:rPr>
              <a:t>Viết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ứng</a:t>
            </a:r>
            <a:r>
              <a:rPr lang="en-US" sz="3600" dirty="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pPr>
              <a:buFont typeface="Wingdings" pitchFamily="2" charset="2"/>
              <a:buChar char="Ø"/>
            </a:pPr>
            <a:r>
              <a:rPr lang="en-US" sz="3600" dirty="0" smtClean="0">
                <a:solidFill>
                  <a:srgbClr val="FF0000"/>
                </a:solidFill>
                <a:latin typeface="Times New Roman" pitchFamily="18" charset="0"/>
                <a:cs typeface="Times New Roman" pitchFamily="18" charset="0"/>
              </a:rPr>
              <a:t>S</a:t>
            </a:r>
            <a:r>
              <a:rPr lang="en-US" sz="3600" baseline="-25000" dirty="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  + O</a:t>
            </a:r>
            <a:r>
              <a:rPr lang="en-US" sz="3600" baseline="-25000" dirty="0" smtClean="0">
                <a:solidFill>
                  <a:srgbClr val="FF0000"/>
                </a:solidFill>
                <a:latin typeface="Times New Roman" pitchFamily="18" charset="0"/>
                <a:cs typeface="Times New Roman" pitchFamily="18" charset="0"/>
              </a:rPr>
              <a:t>2      </a:t>
            </a:r>
            <a:r>
              <a:rPr lang="en-US" sz="3600" dirty="0" smtClean="0">
                <a:solidFill>
                  <a:srgbClr val="FF0000"/>
                </a:solidFill>
                <a:latin typeface="Times New Roman" pitchFamily="18" charset="0"/>
                <a:cs typeface="Times New Roman" pitchFamily="18" charset="0"/>
              </a:rPr>
              <a:t>        SO</a:t>
            </a:r>
            <a:r>
              <a:rPr lang="en-US" sz="3600" baseline="-25000" dirty="0" smtClean="0">
                <a:solidFill>
                  <a:srgbClr val="FF0000"/>
                </a:solidFill>
                <a:latin typeface="Times New Roman" pitchFamily="18" charset="0"/>
                <a:cs typeface="Times New Roman" pitchFamily="18" charset="0"/>
              </a:rPr>
              <a:t>2</a:t>
            </a:r>
            <a:r>
              <a:rPr lang="en-US" sz="3600" dirty="0" smtClean="0">
                <a:solidFill>
                  <a:srgbClr val="FF0000"/>
                </a:solidFill>
                <a:latin typeface="Times New Roman" pitchFamily="18" charset="0"/>
                <a:cs typeface="Times New Roman" pitchFamily="18" charset="0"/>
              </a:rPr>
              <a:t>  ( </a:t>
            </a:r>
            <a:r>
              <a:rPr lang="en-US" sz="3600" dirty="0" err="1" smtClean="0">
                <a:solidFill>
                  <a:srgbClr val="FF0000"/>
                </a:solidFill>
                <a:latin typeface="Times New Roman" pitchFamily="18" charset="0"/>
                <a:cs typeface="Times New Roman" pitchFamily="18" charset="0"/>
              </a:rPr>
              <a:t>nhiệt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độ</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cxnSp>
        <p:nvCxnSpPr>
          <p:cNvPr id="5" name="Straight Arrow Connector 4"/>
          <p:cNvCxnSpPr/>
          <p:nvPr/>
        </p:nvCxnSpPr>
        <p:spPr>
          <a:xfrm>
            <a:off x="3086100" y="58674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30760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a:bodyPr>
          <a:lstStyle/>
          <a:p>
            <a:r>
              <a:rPr lang="en-US" sz="5400" i="1" u="sng" dirty="0" err="1" smtClean="0">
                <a:solidFill>
                  <a:srgbClr val="FF0000"/>
                </a:solidFill>
                <a:latin typeface="Times New Roman" pitchFamily="18" charset="0"/>
                <a:cs typeface="Times New Roman" pitchFamily="18" charset="0"/>
              </a:rPr>
              <a:t>b</a:t>
            </a:r>
            <a:r>
              <a:rPr lang="en-US" sz="5400" u="sng" dirty="0" err="1" smtClean="0">
                <a:solidFill>
                  <a:srgbClr val="FF0000"/>
                </a:solidFill>
                <a:latin typeface="Times New Roman" pitchFamily="18" charset="0"/>
                <a:cs typeface="Times New Roman" pitchFamily="18" charset="0"/>
              </a:rPr>
              <a:t>.</a:t>
            </a:r>
            <a:r>
              <a:rPr lang="en-US" sz="5400" i="1" u="sng" dirty="0" err="1" smtClean="0">
                <a:solidFill>
                  <a:srgbClr val="FF0000"/>
                </a:solidFill>
                <a:latin typeface="Times New Roman" pitchFamily="18" charset="0"/>
                <a:cs typeface="Times New Roman" pitchFamily="18" charset="0"/>
              </a:rPr>
              <a:t>Với</a:t>
            </a:r>
            <a:r>
              <a:rPr lang="en-US" sz="5400" i="1" u="sng" dirty="0" smtClean="0">
                <a:solidFill>
                  <a:srgbClr val="FF0000"/>
                </a:solidFill>
                <a:latin typeface="Times New Roman" pitchFamily="18" charset="0"/>
                <a:cs typeface="Times New Roman" pitchFamily="18" charset="0"/>
              </a:rPr>
              <a:t> phosphorus</a:t>
            </a:r>
            <a:r>
              <a:rPr lang="en-US" sz="5400" u="sng" dirty="0" smtClean="0">
                <a:solidFill>
                  <a:srgbClr val="FF0000"/>
                </a:solidFill>
                <a:latin typeface="Times New Roman" pitchFamily="18" charset="0"/>
                <a:cs typeface="Times New Roman" pitchFamily="18" charset="0"/>
              </a:rPr>
              <a:t>:</a:t>
            </a:r>
            <a:endParaRPr lang="en-US" sz="5400"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solidFill>
            <a:schemeClr val="accent5">
              <a:lumMod val="20000"/>
              <a:lumOff val="80000"/>
            </a:schemeClr>
          </a:solidFill>
        </p:spPr>
        <p:txBody>
          <a:bodyPr>
            <a:normAutofit/>
          </a:bodyPr>
          <a:lstStyle/>
          <a:p>
            <a:pPr>
              <a:buFont typeface="Wingdings" pitchFamily="2" charset="2"/>
              <a:buChar char="v"/>
            </a:pPr>
            <a:r>
              <a:rPr lang="en-US" sz="4000" b="1" dirty="0" err="1" smtClean="0">
                <a:latin typeface="Times New Roman" pitchFamily="18" charset="0"/>
                <a:cs typeface="Times New Roman" pitchFamily="18" charset="0"/>
              </a:rPr>
              <a:t>Thí</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nghiệm</a:t>
            </a:r>
            <a:endParaRPr lang="en-US" sz="4000" b="1" dirty="0" smtClean="0">
              <a:latin typeface="Times New Roman" pitchFamily="18" charset="0"/>
              <a:cs typeface="Times New Roman" pitchFamily="18" charset="0"/>
            </a:endParaRPr>
          </a:p>
          <a:p>
            <a:pPr>
              <a:buFont typeface="Wingdings" pitchFamily="2" charset="2"/>
              <a:buChar char="§"/>
            </a:pPr>
            <a:r>
              <a:rPr lang="vi-VN" sz="4000" dirty="0">
                <a:latin typeface="Times New Roman" pitchFamily="18" charset="0"/>
                <a:cs typeface="Times New Roman" pitchFamily="18" charset="0"/>
              </a:rPr>
              <a:t>Đưa </a:t>
            </a:r>
            <a:r>
              <a:rPr lang="vi-VN" sz="4000" dirty="0" smtClean="0">
                <a:latin typeface="Times New Roman" pitchFamily="18" charset="0"/>
                <a:cs typeface="Times New Roman" pitchFamily="18" charset="0"/>
              </a:rPr>
              <a:t>muỗng </a:t>
            </a:r>
            <a:r>
              <a:rPr lang="vi-VN" sz="4000" dirty="0">
                <a:latin typeface="Times New Roman" pitchFamily="18" charset="0"/>
                <a:cs typeface="Times New Roman" pitchFamily="18" charset="0"/>
              </a:rPr>
              <a:t>có chứa bột </a:t>
            </a:r>
            <a:r>
              <a:rPr lang="en-US" sz="4000" dirty="0" smtClean="0">
                <a:latin typeface="Times New Roman" pitchFamily="18" charset="0"/>
                <a:cs typeface="Times New Roman" pitchFamily="18" charset="0"/>
              </a:rPr>
              <a:t>phosphorous </a:t>
            </a:r>
            <a:r>
              <a:rPr lang="en-US" sz="4000" dirty="0" err="1" smtClean="0">
                <a:latin typeface="Times New Roman" pitchFamily="18" charset="0"/>
                <a:cs typeface="Times New Roman" pitchFamily="18" charset="0"/>
              </a:rPr>
              <a:t>đỏ</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vào </a:t>
            </a:r>
            <a:r>
              <a:rPr lang="vi-VN" sz="4000" dirty="0">
                <a:latin typeface="Times New Roman" pitchFamily="18" charset="0"/>
                <a:cs typeface="Times New Roman" pitchFamily="18" charset="0"/>
              </a:rPr>
              <a:t>ngọn lửa đèn cồn cho đến khi </a:t>
            </a:r>
            <a:r>
              <a:rPr lang="en-US" sz="4000" dirty="0" smtClean="0">
                <a:latin typeface="Times New Roman" pitchFamily="18" charset="0"/>
                <a:cs typeface="Times New Roman" pitchFamily="18" charset="0"/>
              </a:rPr>
              <a:t>phosphorus </a:t>
            </a:r>
            <a:r>
              <a:rPr lang="vi-VN" sz="4000" dirty="0" smtClean="0">
                <a:latin typeface="Times New Roman" pitchFamily="18" charset="0"/>
                <a:cs typeface="Times New Roman" pitchFamily="18" charset="0"/>
              </a:rPr>
              <a:t>nóng </a:t>
            </a:r>
            <a:r>
              <a:rPr lang="vi-VN" sz="4000" dirty="0">
                <a:latin typeface="Times New Roman" pitchFamily="18" charset="0"/>
                <a:cs typeface="Times New Roman" pitchFamily="18" charset="0"/>
              </a:rPr>
              <a:t>chảy.</a:t>
            </a:r>
          </a:p>
          <a:p>
            <a:pPr>
              <a:buFont typeface="Wingdings" pitchFamily="2" charset="2"/>
              <a:buChar char="§"/>
            </a:pPr>
            <a:r>
              <a:rPr lang="vi-VN" sz="4000" dirty="0">
                <a:latin typeface="Times New Roman" pitchFamily="18" charset="0"/>
                <a:cs typeface="Times New Roman" pitchFamily="18" charset="0"/>
              </a:rPr>
              <a:t>Sau đó đưa </a:t>
            </a:r>
            <a:r>
              <a:rPr lang="en-US" sz="4000" dirty="0" smtClean="0">
                <a:latin typeface="Times New Roman" pitchFamily="18" charset="0"/>
                <a:cs typeface="Times New Roman" pitchFamily="18" charset="0"/>
              </a:rPr>
              <a:t>phosphorous </a:t>
            </a:r>
            <a:r>
              <a:rPr lang="en-US" sz="4000" dirty="0" err="1" smtClean="0">
                <a:latin typeface="Times New Roman" pitchFamily="18" charset="0"/>
                <a:cs typeface="Times New Roman" pitchFamily="18" charset="0"/>
              </a:rPr>
              <a:t>đỏ</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đang </a:t>
            </a:r>
            <a:r>
              <a:rPr lang="vi-VN" sz="4000" dirty="0">
                <a:latin typeface="Times New Roman" pitchFamily="18" charset="0"/>
                <a:cs typeface="Times New Roman" pitchFamily="18" charset="0"/>
              </a:rPr>
              <a:t>cháy vào lọ có chứa khí </a:t>
            </a:r>
            <a:r>
              <a:rPr lang="vi-VN" sz="4000" dirty="0" smtClean="0">
                <a:latin typeface="Times New Roman" pitchFamily="18" charset="0"/>
                <a:cs typeface="Times New Roman" pitchFamily="18" charset="0"/>
              </a:rPr>
              <a:t>oxi</a:t>
            </a:r>
            <a:r>
              <a:rPr lang="en-US" sz="4000" dirty="0" smtClean="0">
                <a:latin typeface="Times New Roman" pitchFamily="18" charset="0"/>
                <a:cs typeface="Times New Roman" pitchFamily="18" charset="0"/>
              </a:rPr>
              <a:t>gen</a:t>
            </a:r>
            <a:r>
              <a:rPr lang="vi-VN" sz="4000" dirty="0" smtClean="0">
                <a:latin typeface="Times New Roman" pitchFamily="18" charset="0"/>
                <a:cs typeface="Times New Roman" pitchFamily="18" charset="0"/>
              </a:rPr>
              <a:t>.</a:t>
            </a:r>
            <a:endParaRPr lang="vi-VN" sz="4000" dirty="0">
              <a:latin typeface="Times New Roman" pitchFamily="18" charset="0"/>
              <a:cs typeface="Times New Roman" pitchFamily="18" charset="0"/>
            </a:endParaRPr>
          </a:p>
          <a:p>
            <a:pPr marL="0" indent="0">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4828400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gradFill>
            <a:gsLst>
              <a:gs pos="0">
                <a:srgbClr val="5E9EFF"/>
              </a:gs>
              <a:gs pos="39999">
                <a:srgbClr val="85C2FF"/>
              </a:gs>
              <a:gs pos="70000">
                <a:srgbClr val="C4D6EB"/>
              </a:gs>
              <a:gs pos="100000">
                <a:srgbClr val="FFEBFA"/>
              </a:gs>
            </a:gsLst>
            <a:lin ang="5400000" scaled="0"/>
          </a:gradFill>
        </p:spPr>
        <p:txBody>
          <a:bodyPr>
            <a:noAutofit/>
          </a:bodyPr>
          <a:lstStyle/>
          <a:p>
            <a:r>
              <a:rPr lang="en-US" dirty="0" smtClean="0">
                <a:solidFill>
                  <a:srgbClr val="FF0000"/>
                </a:solidFill>
                <a:latin typeface="Times New Roman" pitchFamily="18" charset="0"/>
                <a:cs typeface="Times New Roman" pitchFamily="18" charset="0"/>
              </a:rPr>
              <a:t>So </a:t>
            </a:r>
            <a:r>
              <a:rPr lang="en-US" dirty="0" err="1" smtClean="0">
                <a:solidFill>
                  <a:srgbClr val="FF0000"/>
                </a:solidFill>
                <a:latin typeface="Times New Roman" pitchFamily="18" charset="0"/>
                <a:cs typeface="Times New Roman" pitchFamily="18" charset="0"/>
              </a:rPr>
              <a:t>sánh</a:t>
            </a:r>
            <a:r>
              <a:rPr lang="en-US" dirty="0" smtClean="0">
                <a:solidFill>
                  <a:srgbClr val="FF0000"/>
                </a:solidFill>
                <a:latin typeface="Times New Roman" pitchFamily="18" charset="0"/>
                <a:cs typeface="Times New Roman" pitchFamily="18" charset="0"/>
              </a:rPr>
              <a:t> phosphorus </a:t>
            </a:r>
            <a:r>
              <a:rPr lang="en-US" dirty="0" err="1" smtClean="0">
                <a:solidFill>
                  <a:srgbClr val="FF0000"/>
                </a:solidFill>
                <a:latin typeface="Times New Roman" pitchFamily="18" charset="0"/>
                <a:cs typeface="Times New Roman" pitchFamily="18" charset="0"/>
              </a:rPr>
              <a:t>cháy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trong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không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khí</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và</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trong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khí</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oxigen</a:t>
            </a:r>
            <a:r>
              <a:rPr lang="en-US" dirty="0" smtClean="0">
                <a:solidFill>
                  <a:srgbClr val="FF0000"/>
                </a:solidFill>
                <a:latin typeface="Times New Roman" pitchFamily="18" charset="0"/>
                <a:cs typeface="Times New Roman" pitchFamily="18" charset="0"/>
              </a:rPr>
              <a:t> </a:t>
            </a:r>
            <a:endParaRPr lang="en-US" dirty="0">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0527741"/>
              </p:ext>
            </p:extLst>
          </p:nvPr>
        </p:nvGraphicFramePr>
        <p:xfrm>
          <a:off x="533400" y="1905000"/>
          <a:ext cx="8229600" cy="3445432"/>
        </p:xfrm>
        <a:graphic>
          <a:graphicData uri="http://schemas.openxmlformats.org/drawingml/2006/table">
            <a:tbl>
              <a:tblPr firstRow="1" bandRow="1">
                <a:tableStyleId>{5C22544A-7EE6-4342-B048-85BDC9FD1C3A}</a:tableStyleId>
              </a:tblPr>
              <a:tblGrid>
                <a:gridCol w="4114800"/>
                <a:gridCol w="4114800"/>
              </a:tblGrid>
              <a:tr h="685800">
                <a:tc>
                  <a:txBody>
                    <a:bodyPr/>
                    <a:lstStyle/>
                    <a:p>
                      <a:r>
                        <a:rPr lang="en-US" dirty="0" smtClean="0"/>
                        <a:t>        </a:t>
                      </a:r>
                      <a:r>
                        <a:rPr lang="en-US" sz="3600" dirty="0" err="1" smtClean="0">
                          <a:latin typeface="Times New Roman" pitchFamily="18" charset="0"/>
                          <a:cs typeface="Times New Roman" pitchFamily="18" charset="0"/>
                        </a:rPr>
                        <a:t>Trong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không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khí</a:t>
                      </a:r>
                      <a:r>
                        <a:rPr lang="en-US" sz="3600" baseline="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en-US" sz="28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oxigen</a:t>
                      </a:r>
                      <a:endParaRPr lang="en-US" sz="36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r>
              <a:tr h="2759632">
                <a:tc>
                  <a:txBody>
                    <a:bodyPr/>
                    <a:lstStyle/>
                    <a:p>
                      <a:pPr>
                        <a:buFontTx/>
                        <a:buChar char="-"/>
                      </a:pPr>
                      <a:r>
                        <a:rPr lang="en-US" sz="4000" dirty="0" err="1" smtClean="0">
                          <a:latin typeface="Times New Roman" pitchFamily="18" charset="0"/>
                          <a:cs typeface="Times New Roman" pitchFamily="18" charset="0"/>
                        </a:rPr>
                        <a:t>Ngọn</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lửa</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nhỏ</a:t>
                      </a:r>
                      <a:r>
                        <a:rPr lang="en-US" sz="4000" baseline="0" dirty="0" smtClean="0">
                          <a:latin typeface="Times New Roman" pitchFamily="18" charset="0"/>
                          <a:cs typeface="Times New Roman" pitchFamily="18" charset="0"/>
                        </a:rPr>
                        <a:t>.</a:t>
                      </a:r>
                    </a:p>
                    <a:p>
                      <a:pPr>
                        <a:buFontTx/>
                        <a:buChar char="-"/>
                      </a:pPr>
                      <a:r>
                        <a:rPr lang="en-US" sz="4000" baseline="0" dirty="0" err="1" smtClean="0">
                          <a:latin typeface="Times New Roman" pitchFamily="18" charset="0"/>
                          <a:cs typeface="Times New Roman" pitchFamily="18" charset="0"/>
                        </a:rPr>
                        <a:t>Tạo</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khói</a:t>
                      </a:r>
                      <a:r>
                        <a:rPr lang="en-US" sz="4000" baseline="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marL="285750" indent="-285750">
                        <a:buFontTx/>
                        <a:buChar char="-"/>
                      </a:pPr>
                      <a:r>
                        <a:rPr lang="en-US" sz="3600" dirty="0" err="1" smtClean="0">
                          <a:latin typeface="Times New Roman" pitchFamily="18" charset="0"/>
                          <a:cs typeface="Times New Roman" pitchFamily="18" charset="0"/>
                        </a:rPr>
                        <a:t>Ngọn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lửa</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sáng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chói</a:t>
                      </a:r>
                      <a:endParaRPr lang="en-US" sz="3600" baseline="0" dirty="0" smtClean="0">
                        <a:latin typeface="Times New Roman" pitchFamily="18" charset="0"/>
                        <a:cs typeface="Times New Roman" pitchFamily="18" charset="0"/>
                      </a:endParaRPr>
                    </a:p>
                    <a:p>
                      <a:pPr marL="285750" indent="-285750">
                        <a:buFontTx/>
                        <a:buChar char="-"/>
                      </a:pPr>
                      <a:r>
                        <a:rPr lang="en-US" sz="3600" baseline="0" dirty="0" err="1" smtClean="0">
                          <a:latin typeface="Times New Roman" pitchFamily="18" charset="0"/>
                          <a:cs typeface="Times New Roman" pitchFamily="18" charset="0"/>
                        </a:rPr>
                        <a:t>Tạo</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khói</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dày</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đặc</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bám</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vào</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thành</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lọ</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dưới</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dạng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bột</a:t>
                      </a:r>
                      <a:r>
                        <a:rPr lang="en-US" sz="3600" baseline="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r>
            </a:tbl>
          </a:graphicData>
        </a:graphic>
      </p:graphicFrame>
    </p:spTree>
    <p:extLst>
      <p:ext uri="{BB962C8B-B14F-4D97-AF65-F5344CB8AC3E}">
        <p14:creationId xmlns:p14="http://schemas.microsoft.com/office/powerpoint/2010/main" val="23351893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a:bodyPr>
          <a:lstStyle/>
          <a:p>
            <a:r>
              <a:rPr lang="en-US" sz="5400" b="1" u="sng" dirty="0" err="1" smtClean="0">
                <a:solidFill>
                  <a:srgbClr val="FF0000"/>
                </a:solidFill>
                <a:latin typeface="Times New Roman" pitchFamily="18" charset="0"/>
                <a:cs typeface="Times New Roman" pitchFamily="18" charset="0"/>
              </a:rPr>
              <a:t>Nhận</a:t>
            </a:r>
            <a:r>
              <a:rPr lang="en-US" sz="5400" b="1" u="sng" dirty="0" smtClean="0">
                <a:solidFill>
                  <a:srgbClr val="FF0000"/>
                </a:solidFill>
                <a:latin typeface="Times New Roman" pitchFamily="18" charset="0"/>
                <a:cs typeface="Times New Roman" pitchFamily="18" charset="0"/>
              </a:rPr>
              <a:t> </a:t>
            </a:r>
            <a:r>
              <a:rPr lang="en-US" sz="5400" b="1" u="sng" dirty="0" err="1" smtClean="0">
                <a:solidFill>
                  <a:srgbClr val="FF0000"/>
                </a:solidFill>
                <a:latin typeface="Times New Roman" pitchFamily="18" charset="0"/>
                <a:cs typeface="Times New Roman" pitchFamily="18" charset="0"/>
              </a:rPr>
              <a:t>xét</a:t>
            </a:r>
            <a:r>
              <a:rPr lang="en-US" sz="5400" dirty="0" smtClean="0">
                <a:solidFill>
                  <a:srgbClr val="FF0000"/>
                </a:solidFill>
                <a:latin typeface="Times New Roman" pitchFamily="18" charset="0"/>
                <a:cs typeface="Times New Roman" pitchFamily="18" charset="0"/>
              </a:rPr>
              <a:t>:</a:t>
            </a:r>
            <a:endParaRPr lang="en-US" sz="5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00600"/>
          </a:xfrm>
          <a:solidFill>
            <a:schemeClr val="accent5">
              <a:lumMod val="20000"/>
              <a:lumOff val="80000"/>
            </a:schemeClr>
          </a:solidFill>
        </p:spPr>
        <p:txBody>
          <a:bodyPr>
            <a:noAutofit/>
          </a:bodyPr>
          <a:lstStyle/>
          <a:p>
            <a:pPr marL="0" indent="0">
              <a:buNone/>
            </a:pPr>
            <a:r>
              <a:rPr lang="en-US" sz="3600" dirty="0" err="1">
                <a:latin typeface="Times New Roman" pitchFamily="18" charset="0"/>
                <a:cs typeface="Times New Roman" pitchFamily="18" charset="0"/>
              </a:rPr>
              <a:t>Hãy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 :</a:t>
            </a:r>
          </a:p>
          <a:p>
            <a:pPr marL="0" indent="0">
              <a:buNone/>
            </a:pP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tham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phản</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ứng</a:t>
            </a:r>
            <a:r>
              <a:rPr lang="en-US" sz="3600" dirty="0" smtClean="0">
                <a:latin typeface="Times New Roman" pitchFamily="18" charset="0"/>
                <a:cs typeface="Times New Roman" pitchFamily="18" charset="0"/>
              </a:rPr>
              <a:t>:</a:t>
            </a:r>
          </a:p>
          <a:p>
            <a:pPr>
              <a:buFont typeface="Wingdings" pitchFamily="2" charset="2"/>
              <a:buChar char="Ø"/>
            </a:pPr>
            <a:r>
              <a:rPr lang="en-US" sz="3600" dirty="0" smtClean="0">
                <a:solidFill>
                  <a:srgbClr val="FF0000"/>
                </a:solidFill>
                <a:latin typeface="Times New Roman" pitchFamily="18" charset="0"/>
                <a:cs typeface="Times New Roman" pitchFamily="18" charset="0"/>
              </a:rPr>
              <a:t>Phosphorous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khí</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oxigen</a:t>
            </a:r>
            <a:endParaRPr lang="en-US" sz="3600" dirty="0" smtClean="0">
              <a:solidFill>
                <a:srgbClr val="FF0000"/>
              </a:solidFill>
              <a:latin typeface="Times New Roman" pitchFamily="18" charset="0"/>
              <a:cs typeface="Times New Roman" pitchFamily="18" charset="0"/>
            </a:endParaRPr>
          </a:p>
          <a:p>
            <a:pPr>
              <a:buFontTx/>
              <a:buChar char="-"/>
            </a:pP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phẩm</a:t>
            </a:r>
            <a:r>
              <a:rPr lang="en-US" sz="3600" dirty="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pPr>
              <a:buFont typeface="Wingdings" pitchFamily="2" charset="2"/>
              <a:buChar char="Ø"/>
            </a:pPr>
            <a:r>
              <a:rPr lang="en-US" sz="3600" dirty="0" err="1" smtClean="0">
                <a:solidFill>
                  <a:srgbClr val="FF0000"/>
                </a:solidFill>
                <a:latin typeface="Times New Roman" pitchFamily="18" charset="0"/>
                <a:cs typeface="Times New Roman" pitchFamily="18" charset="0"/>
              </a:rPr>
              <a:t>Đi</a:t>
            </a:r>
            <a:r>
              <a:rPr lang="en-US" sz="3600" dirty="0" smtClean="0">
                <a:solidFill>
                  <a:srgbClr val="FF0000"/>
                </a:solidFill>
                <a:latin typeface="Times New Roman" pitchFamily="18" charset="0"/>
                <a:cs typeface="Times New Roman" pitchFamily="18" charset="0"/>
              </a:rPr>
              <a:t> phosphorous </a:t>
            </a:r>
            <a:r>
              <a:rPr lang="en-US" sz="3600" dirty="0" err="1" smtClean="0">
                <a:solidFill>
                  <a:srgbClr val="FF0000"/>
                </a:solidFill>
                <a:latin typeface="Times New Roman" pitchFamily="18" charset="0"/>
                <a:cs typeface="Times New Roman" pitchFamily="18" charset="0"/>
              </a:rPr>
              <a:t>penta</a:t>
            </a:r>
            <a:r>
              <a:rPr lang="en-US" sz="3600" dirty="0" smtClean="0">
                <a:solidFill>
                  <a:srgbClr val="FF0000"/>
                </a:solidFill>
                <a:latin typeface="Times New Roman" pitchFamily="18" charset="0"/>
                <a:cs typeface="Times New Roman" pitchFamily="18" charset="0"/>
              </a:rPr>
              <a:t> oxide </a:t>
            </a:r>
            <a:r>
              <a:rPr lang="en-US" sz="3600" dirty="0" smtClean="0">
                <a:solidFill>
                  <a:srgbClr val="FF0000"/>
                </a:solidFill>
                <a:latin typeface="Times New Roman" pitchFamily="18" charset="0"/>
                <a:cs typeface="Times New Roman" pitchFamily="18" charset="0"/>
              </a:rPr>
              <a:t>( P</a:t>
            </a:r>
            <a:r>
              <a:rPr lang="en-US" sz="3600" baseline="-25000" dirty="0" smtClean="0">
                <a:solidFill>
                  <a:srgbClr val="FF0000"/>
                </a:solidFill>
                <a:latin typeface="Times New Roman" pitchFamily="18" charset="0"/>
                <a:cs typeface="Times New Roman" pitchFamily="18" charset="0"/>
              </a:rPr>
              <a:t>2</a:t>
            </a:r>
            <a:r>
              <a:rPr lang="en-US" sz="3600" dirty="0" smtClean="0">
                <a:solidFill>
                  <a:srgbClr val="FF0000"/>
                </a:solidFill>
                <a:latin typeface="Times New Roman" pitchFamily="18" charset="0"/>
                <a:cs typeface="Times New Roman" pitchFamily="18" charset="0"/>
              </a:rPr>
              <a:t>O</a:t>
            </a:r>
            <a:r>
              <a:rPr lang="en-US" sz="3600" baseline="-25000" dirty="0" smtClean="0">
                <a:solidFill>
                  <a:srgbClr val="FF0000"/>
                </a:solidFill>
                <a:latin typeface="Times New Roman" pitchFamily="18" charset="0"/>
                <a:cs typeface="Times New Roman" pitchFamily="18" charset="0"/>
              </a:rPr>
              <a:t>5</a:t>
            </a:r>
            <a:r>
              <a:rPr lang="en-US" sz="3600" dirty="0" smtClean="0">
                <a:solidFill>
                  <a:srgbClr val="FF0000"/>
                </a:solidFill>
                <a:latin typeface="Times New Roman" pitchFamily="18" charset="0"/>
                <a:cs typeface="Times New Roman" pitchFamily="18" charset="0"/>
              </a:rPr>
              <a:t> )</a:t>
            </a:r>
          </a:p>
          <a:p>
            <a:pPr>
              <a:buFontTx/>
              <a:buChar char="-"/>
            </a:pPr>
            <a:r>
              <a:rPr lang="en-US" sz="3600" dirty="0" err="1" smtClean="0">
                <a:latin typeface="Times New Roman" pitchFamily="18" charset="0"/>
                <a:cs typeface="Times New Roman" pitchFamily="18" charset="0"/>
              </a:rPr>
              <a:t>Viết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ứng</a:t>
            </a:r>
            <a:r>
              <a:rPr lang="en-US" sz="3600" dirty="0" smtClean="0">
                <a:latin typeface="Times New Roman" pitchFamily="18" charset="0"/>
                <a:cs typeface="Times New Roman" pitchFamily="18" charset="0"/>
              </a:rPr>
              <a:t>:</a:t>
            </a:r>
          </a:p>
          <a:p>
            <a:pPr>
              <a:buFont typeface="Wingdings" pitchFamily="2" charset="2"/>
              <a:buChar char="Ø"/>
            </a:pPr>
            <a:r>
              <a:rPr lang="en-US" sz="3600" dirty="0" smtClean="0">
                <a:solidFill>
                  <a:srgbClr val="FF0000"/>
                </a:solidFill>
                <a:latin typeface="Times New Roman" pitchFamily="18" charset="0"/>
                <a:cs typeface="Times New Roman" pitchFamily="18" charset="0"/>
              </a:rPr>
              <a:t>4P</a:t>
            </a:r>
            <a:r>
              <a:rPr lang="en-US" sz="3600" baseline="-25000" dirty="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    + 5O</a:t>
            </a:r>
            <a:r>
              <a:rPr lang="en-US" sz="3600" baseline="-25000" dirty="0" smtClean="0">
                <a:solidFill>
                  <a:srgbClr val="FF0000"/>
                </a:solidFill>
                <a:latin typeface="Times New Roman" pitchFamily="18" charset="0"/>
                <a:cs typeface="Times New Roman" pitchFamily="18" charset="0"/>
              </a:rPr>
              <a:t>2      </a:t>
            </a:r>
            <a:r>
              <a:rPr lang="en-US" sz="3600" dirty="0" smtClean="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sym typeface="Wingdings" panose="05000000000000000000" pitchFamily="2" charset="2"/>
              </a:rPr>
              <a:t> </a:t>
            </a:r>
            <a:r>
              <a:rPr lang="en-US" sz="3600" dirty="0" smtClean="0">
                <a:solidFill>
                  <a:srgbClr val="FF0000"/>
                </a:solidFill>
                <a:latin typeface="Times New Roman" pitchFamily="18" charset="0"/>
                <a:cs typeface="Times New Roman" pitchFamily="18" charset="0"/>
              </a:rPr>
              <a:t> 2P</a:t>
            </a:r>
            <a:r>
              <a:rPr lang="en-US" sz="3600" baseline="-25000" dirty="0" smtClean="0">
                <a:solidFill>
                  <a:srgbClr val="FF0000"/>
                </a:solidFill>
                <a:latin typeface="Times New Roman" pitchFamily="18" charset="0"/>
                <a:cs typeface="Times New Roman" pitchFamily="18" charset="0"/>
              </a:rPr>
              <a:t>2</a:t>
            </a:r>
            <a:r>
              <a:rPr lang="en-US" sz="3600" dirty="0" smtClean="0">
                <a:solidFill>
                  <a:srgbClr val="FF0000"/>
                </a:solidFill>
                <a:latin typeface="Times New Roman" pitchFamily="18" charset="0"/>
                <a:cs typeface="Times New Roman" pitchFamily="18" charset="0"/>
              </a:rPr>
              <a:t>O</a:t>
            </a:r>
            <a:r>
              <a:rPr lang="en-US" sz="3600" baseline="-25000" dirty="0" smtClean="0">
                <a:solidFill>
                  <a:srgbClr val="FF0000"/>
                </a:solidFill>
                <a:latin typeface="Times New Roman" pitchFamily="18" charset="0"/>
                <a:cs typeface="Times New Roman" pitchFamily="18" charset="0"/>
              </a:rPr>
              <a:t>5</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nhiệt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độ</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5910981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304800"/>
            <a:ext cx="8915400" cy="1384995"/>
          </a:xfrm>
          <a:prstGeom prst="rect">
            <a:avLst/>
          </a:prstGeom>
          <a:noFill/>
        </p:spPr>
        <p:txBody>
          <a:bodyPr wrap="square" rtlCol="0">
            <a:spAutoFit/>
          </a:bodyPr>
          <a:lstStyle/>
          <a:p>
            <a:r>
              <a:rPr lang="en-US" sz="2800" u="sng" dirty="0" smtClean="0">
                <a:solidFill>
                  <a:srgbClr val="FF0000"/>
                </a:solidFill>
                <a:latin typeface="Times New Roman" pitchFamily="18" charset="0"/>
                <a:cs typeface="Times New Roman" pitchFamily="18" charset="0"/>
              </a:rPr>
              <a:t>Kết luận</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Oxi</a:t>
            </a:r>
            <a:r>
              <a:rPr lang="en-US" sz="2800" dirty="0" smtClean="0">
                <a:solidFill>
                  <a:srgbClr val="FF0000"/>
                </a:solidFill>
                <a:latin typeface="Times New Roman" pitchFamily="18" charset="0"/>
                <a:cs typeface="Times New Roman" pitchFamily="18" charset="0"/>
              </a:rPr>
              <a:t>gen</a:t>
            </a:r>
            <a:r>
              <a:rPr lang="vi-VN" sz="2800" dirty="0" smtClean="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có thể đốt cháy nhiều phi kim như C, P, S, ... (trừ các halogen F</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 Cl</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 Br</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 I</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 ) tạo thành các </a:t>
            </a:r>
            <a:r>
              <a:rPr lang="vi-VN" sz="2800" dirty="0" smtClean="0">
                <a:solidFill>
                  <a:srgbClr val="FF0000"/>
                </a:solidFill>
                <a:latin typeface="Times New Roman" pitchFamily="18" charset="0"/>
                <a:cs typeface="Times New Roman" pitchFamily="18" charset="0"/>
              </a:rPr>
              <a:t>oxi</a:t>
            </a:r>
            <a:r>
              <a:rPr lang="en-US" sz="2800" dirty="0" smtClean="0">
                <a:solidFill>
                  <a:srgbClr val="FF0000"/>
                </a:solidFill>
                <a:latin typeface="Times New Roman" pitchFamily="18" charset="0"/>
                <a:cs typeface="Times New Roman" pitchFamily="18" charset="0"/>
              </a:rPr>
              <a:t>de</a:t>
            </a:r>
            <a:r>
              <a:rPr lang="vi-VN" sz="2800" dirty="0" smtClean="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như CO, CO</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 SO</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 P</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O</a:t>
            </a:r>
            <a:r>
              <a:rPr lang="vi-VN" sz="2800" baseline="-25000" dirty="0">
                <a:solidFill>
                  <a:srgbClr val="FF0000"/>
                </a:solidFill>
                <a:latin typeface="Times New Roman" pitchFamily="18" charset="0"/>
                <a:cs typeface="Times New Roman" pitchFamily="18" charset="0"/>
              </a:rPr>
              <a:t>5</a:t>
            </a:r>
            <a:r>
              <a:rPr lang="vi-VN" sz="2800" dirty="0" smtClean="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
        <p:nvSpPr>
          <p:cNvPr id="10" name="TextBox 9"/>
          <p:cNvSpPr txBox="1"/>
          <p:nvPr/>
        </p:nvSpPr>
        <p:spPr>
          <a:xfrm>
            <a:off x="76200" y="2032727"/>
            <a:ext cx="9067800" cy="5124480"/>
          </a:xfrm>
          <a:prstGeom prst="rect">
            <a:avLst/>
          </a:prstGeom>
          <a:noFill/>
        </p:spPr>
        <p:txBody>
          <a:bodyPr wrap="square" rtlCol="0">
            <a:spAutoFit/>
          </a:bodyPr>
          <a:lstStyle/>
          <a:p>
            <a:pPr>
              <a:lnSpc>
                <a:spcPct val="150000"/>
              </a:lnSpc>
            </a:pPr>
            <a:r>
              <a:rPr lang="vi-VN" sz="4000" b="1" dirty="0" smtClean="0">
                <a:effectLst>
                  <a:outerShdw blurRad="38100" dist="38100" dir="2700000" algn="tl">
                    <a:srgbClr val="000000">
                      <a:alpha val="43137"/>
                    </a:srgbClr>
                  </a:outerShdw>
                </a:effectLst>
                <a:latin typeface="Times New Roman" pitchFamily="18" charset="0"/>
                <a:cs typeface="Times New Roman" pitchFamily="18" charset="0"/>
              </a:rPr>
              <a:t>Bài tập vận dụng</a:t>
            </a:r>
          </a:p>
          <a:p>
            <a:pPr>
              <a:lnSpc>
                <a:spcPct val="150000"/>
              </a:lnSpc>
            </a:pPr>
            <a:r>
              <a:rPr lang="vi-VN" sz="3200" b="1" i="1" dirty="0" smtClean="0">
                <a:latin typeface="Times New Roman" pitchFamily="18" charset="0"/>
                <a:cs typeface="Times New Roman" pitchFamily="18" charset="0"/>
              </a:rPr>
              <a:t>Bài 1: Điền vào chỗ trống:</a:t>
            </a:r>
          </a:p>
          <a:p>
            <a:pPr>
              <a:lnSpc>
                <a:spcPct val="150000"/>
              </a:lnSpc>
            </a:pPr>
            <a:r>
              <a:rPr lang="vi-VN" sz="3200" dirty="0" smtClean="0">
                <a:latin typeface="Times New Roman" pitchFamily="18" charset="0"/>
                <a:cs typeface="Times New Roman" pitchFamily="18" charset="0"/>
              </a:rPr>
              <a:t>Oxi</a:t>
            </a:r>
            <a:r>
              <a:rPr lang="en-US" sz="3200" dirty="0" smtClean="0">
                <a:latin typeface="Times New Roman" pitchFamily="18" charset="0"/>
                <a:cs typeface="Times New Roman" pitchFamily="18" charset="0"/>
              </a:rPr>
              <a:t>gen</a:t>
            </a:r>
            <a:r>
              <a:rPr lang="vi-VN" sz="3200" dirty="0" smtClean="0">
                <a:latin typeface="Times New Roman" pitchFamily="18" charset="0"/>
                <a:cs typeface="Times New Roman" pitchFamily="18" charset="0"/>
              </a:rPr>
              <a:t> là chất	 ........, không màu, không mùi, ít tan trong nước, ............ hơn không khí</a:t>
            </a:r>
          </a:p>
          <a:p>
            <a:pPr>
              <a:lnSpc>
                <a:spcPct val="150000"/>
              </a:lnSpc>
            </a:pPr>
            <a:r>
              <a:rPr lang="vi-VN" sz="3200" dirty="0" smtClean="0">
                <a:latin typeface="Times New Roman" pitchFamily="18" charset="0"/>
                <a:cs typeface="Times New Roman" pitchFamily="18" charset="0"/>
              </a:rPr>
              <a:t>Oxi</a:t>
            </a:r>
            <a:r>
              <a:rPr lang="en-US" sz="3200" dirty="0" smtClean="0">
                <a:latin typeface="Times New Roman" pitchFamily="18" charset="0"/>
                <a:cs typeface="Times New Roman" pitchFamily="18" charset="0"/>
              </a:rPr>
              <a:t>gen</a:t>
            </a:r>
            <a:r>
              <a:rPr lang="vi-VN" sz="3200" dirty="0" smtClean="0">
                <a:latin typeface="Times New Roman" pitchFamily="18" charset="0"/>
                <a:cs typeface="Times New Roman" pitchFamily="18" charset="0"/>
              </a:rPr>
              <a:t> hóa lỏng ở ............... ,ở thể lỏng có màu</a:t>
            </a:r>
            <a:r>
              <a:rPr lang="en-US" sz="3200" dirty="0" smtClean="0">
                <a:latin typeface="Times New Roman" pitchFamily="18" charset="0"/>
                <a:cs typeface="Times New Roman" pitchFamily="18" charset="0"/>
              </a:rPr>
              <a:t>...........</a:t>
            </a:r>
            <a:endParaRPr lang="en-GB" sz="3200" dirty="0" smtClean="0">
              <a:latin typeface="Times New Roman" pitchFamily="18" charset="0"/>
              <a:cs typeface="Times New Roman" pitchFamily="18" charset="0"/>
            </a:endParaRPr>
          </a:p>
          <a:p>
            <a:pPr>
              <a:lnSpc>
                <a:spcPct val="150000"/>
              </a:lnSpc>
            </a:pPr>
            <a:endParaRPr lang="en-GB" dirty="0">
              <a:latin typeface="Times New Roman" pitchFamily="18" charset="0"/>
              <a:cs typeface="Times New Roman" pitchFamily="18" charset="0"/>
            </a:endParaRPr>
          </a:p>
        </p:txBody>
      </p:sp>
      <p:sp>
        <p:nvSpPr>
          <p:cNvPr id="11" name="TextBox 10"/>
          <p:cNvSpPr txBox="1"/>
          <p:nvPr/>
        </p:nvSpPr>
        <p:spPr>
          <a:xfrm>
            <a:off x="3060555" y="3810000"/>
            <a:ext cx="803563" cy="584775"/>
          </a:xfrm>
          <a:prstGeom prst="rect">
            <a:avLst/>
          </a:prstGeom>
          <a:noFill/>
        </p:spPr>
        <p:txBody>
          <a:bodyPr wrap="square" rtlCol="0">
            <a:spAutoFit/>
          </a:bodyPr>
          <a:lstStyle/>
          <a:p>
            <a:r>
              <a:rPr lang="vi-VN" sz="3200" dirty="0" smtClean="0">
                <a:solidFill>
                  <a:srgbClr val="FF0000"/>
                </a:solidFill>
                <a:latin typeface="Times New Roman" pitchFamily="18" charset="0"/>
                <a:cs typeface="Times New Roman" pitchFamily="18" charset="0"/>
              </a:rPr>
              <a:t>khí</a:t>
            </a:r>
            <a:endParaRPr lang="en-GB" sz="3200" dirty="0">
              <a:solidFill>
                <a:srgbClr val="FF0000"/>
              </a:solidFill>
              <a:latin typeface="Times New Roman" pitchFamily="18" charset="0"/>
              <a:cs typeface="Times New Roman" pitchFamily="18" charset="0"/>
            </a:endParaRPr>
          </a:p>
        </p:txBody>
      </p:sp>
      <p:sp>
        <p:nvSpPr>
          <p:cNvPr id="12" name="TextBox 11"/>
          <p:cNvSpPr txBox="1"/>
          <p:nvPr/>
        </p:nvSpPr>
        <p:spPr>
          <a:xfrm>
            <a:off x="2286000" y="4539063"/>
            <a:ext cx="1717964" cy="584775"/>
          </a:xfrm>
          <a:prstGeom prst="rect">
            <a:avLst/>
          </a:prstGeom>
          <a:noFill/>
        </p:spPr>
        <p:txBody>
          <a:bodyPr wrap="square" rtlCol="0">
            <a:spAutoFit/>
          </a:bodyPr>
          <a:lstStyle/>
          <a:p>
            <a:r>
              <a:rPr lang="vi-VN" sz="3200" dirty="0" smtClean="0">
                <a:solidFill>
                  <a:srgbClr val="FF0000"/>
                </a:solidFill>
                <a:latin typeface="Times New Roman" pitchFamily="18" charset="0"/>
                <a:cs typeface="Times New Roman" pitchFamily="18" charset="0"/>
              </a:rPr>
              <a:t>nặng</a:t>
            </a:r>
            <a:endParaRPr lang="en-GB" sz="3200" dirty="0">
              <a:solidFill>
                <a:srgbClr val="FF0000"/>
              </a:solidFill>
              <a:latin typeface="Times New Roman" pitchFamily="18" charset="0"/>
              <a:cs typeface="Times New Roman" pitchFamily="18" charset="0"/>
            </a:endParaRPr>
          </a:p>
        </p:txBody>
      </p:sp>
      <p:sp>
        <p:nvSpPr>
          <p:cNvPr id="13" name="TextBox 12"/>
          <p:cNvSpPr txBox="1"/>
          <p:nvPr/>
        </p:nvSpPr>
        <p:spPr>
          <a:xfrm>
            <a:off x="990600" y="5981299"/>
            <a:ext cx="1828800" cy="584775"/>
          </a:xfrm>
          <a:prstGeom prst="rect">
            <a:avLst/>
          </a:prstGeom>
          <a:noFill/>
        </p:spPr>
        <p:txBody>
          <a:bodyPr wrap="square" rtlCol="0">
            <a:spAutoFit/>
          </a:bodyPr>
          <a:lstStyle/>
          <a:p>
            <a:r>
              <a:rPr lang="vi-VN" sz="3200" dirty="0" smtClean="0">
                <a:solidFill>
                  <a:srgbClr val="FF0000"/>
                </a:solidFill>
                <a:latin typeface="Times New Roman" pitchFamily="18" charset="0"/>
                <a:cs typeface="Times New Roman" pitchFamily="18" charset="0"/>
              </a:rPr>
              <a:t>xanh nhạt</a:t>
            </a:r>
            <a:endParaRPr lang="en-GB" sz="3200" dirty="0">
              <a:solidFill>
                <a:srgbClr val="FF0000"/>
              </a:solidFill>
              <a:latin typeface="Times New Roman" pitchFamily="18" charset="0"/>
              <a:cs typeface="Times New Roman" pitchFamily="18" charset="0"/>
            </a:endParaRPr>
          </a:p>
        </p:txBody>
      </p:sp>
      <p:sp>
        <p:nvSpPr>
          <p:cNvPr id="14"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latin typeface="Times New Roman" pitchFamily="18" charset="0"/>
              <a:cs typeface="Times New Roman" pitchFamily="18" charset="0"/>
            </a:endParaRPr>
          </a:p>
        </p:txBody>
      </p:sp>
      <p:sp>
        <p:nvSpPr>
          <p:cNvPr id="15" name="Rectangle 3"/>
          <p:cNvSpPr>
            <a:spLocks noChangeArrowheads="1"/>
          </p:cNvSpPr>
          <p:nvPr/>
        </p:nvSpPr>
        <p:spPr bwMode="auto">
          <a:xfrm>
            <a:off x="0" y="805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6" name="Rectangle 5"/>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latin typeface="Times New Roman" pitchFamily="18" charset="0"/>
              <a:cs typeface="Times New Roman" pitchFamily="18" charset="0"/>
            </a:endParaRPr>
          </a:p>
        </p:txBody>
      </p:sp>
      <p:pic>
        <p:nvPicPr>
          <p:cNvPr id="17"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84826" y="5299861"/>
            <a:ext cx="1438275" cy="714375"/>
          </a:xfrm>
          <a:prstGeom prst="rect">
            <a:avLst/>
          </a:prstGeom>
          <a:noFill/>
        </p:spPr>
      </p:pic>
      <p:sp>
        <p:nvSpPr>
          <p:cNvPr id="18" name="Rectangle 6"/>
          <p:cNvSpPr>
            <a:spLocks noChangeArrowheads="1"/>
          </p:cNvSpPr>
          <p:nvPr/>
        </p:nvSpPr>
        <p:spPr bwMode="auto">
          <a:xfrm>
            <a:off x="0" y="9869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72795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81000" y="387637"/>
            <a:ext cx="8229600" cy="5913120"/>
          </a:xfrm>
          <a:prstGeom prst="rect">
            <a:avLst/>
          </a:prstGeom>
        </p:spPr>
        <p:txBody>
          <a:bodyPr/>
          <a:lstStyle/>
          <a:p>
            <a:pPr marL="228600" marR="0" lvl="0" indent="-228600" algn="ctr" defTabSz="914400" rtl="0" eaLnBrk="1" fontAlgn="auto" latinLnBrk="0" hangingPunct="1">
              <a:lnSpc>
                <a:spcPct val="90000"/>
              </a:lnSpc>
              <a:spcBef>
                <a:spcPts val="1000"/>
              </a:spcBef>
              <a:spcAft>
                <a:spcPts val="0"/>
              </a:spcAft>
              <a:buClrTx/>
              <a:buSzTx/>
              <a:buFontTx/>
              <a:buNone/>
              <a:tabLst/>
              <a:defRPr/>
            </a:pPr>
            <a:endParaRPr kumimoji="0" lang="en-US" sz="2800" b="1" i="0" u="none" strike="noStrike" kern="1200" cap="none" spc="0" normalizeH="0" baseline="0" noProof="0" dirty="0">
              <a:ln>
                <a:noFill/>
              </a:ln>
              <a:solidFill>
                <a:schemeClr val="accent2"/>
              </a:solidFill>
              <a:effectLst/>
              <a:uLnTx/>
              <a:uFillTx/>
              <a:latin typeface="Cambria" pitchFamily="18" charset="0"/>
              <a:cs typeface="Times New Roman" panose="02020603050405020304" pitchFamily="18" charset="0"/>
            </a:endParaRPr>
          </a:p>
        </p:txBody>
      </p:sp>
      <p:pic>
        <p:nvPicPr>
          <p:cNvPr id="4" name="Picture 3" descr="bệnh nhân cấp cứ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14357"/>
            <a:ext cx="3581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ợ lặ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14357"/>
            <a:ext cx="3505200" cy="22574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bếp ga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709956"/>
            <a:ext cx="3505200" cy="2121197"/>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5943600" y="3100357"/>
            <a:ext cx="11416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dirty="0" err="1" smtClean="0">
                <a:solidFill>
                  <a:srgbClr val="002060"/>
                </a:solidFill>
                <a:latin typeface="Times New Roman" pitchFamily="18" charset="0"/>
                <a:cs typeface="Times New Roman" pitchFamily="18" charset="0"/>
              </a:rPr>
              <a:t>Thợ</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lặn</a:t>
            </a:r>
            <a:endParaRPr lang="en-US" sz="2400" dirty="0" smtClean="0">
              <a:solidFill>
                <a:srgbClr val="002060"/>
              </a:solidFill>
              <a:latin typeface="Times New Roman" pitchFamily="18" charset="0"/>
              <a:cs typeface="Times New Roman" pitchFamily="18" charset="0"/>
            </a:endParaRPr>
          </a:p>
        </p:txBody>
      </p:sp>
      <p:sp>
        <p:nvSpPr>
          <p:cNvPr id="8" name="Text Box 8"/>
          <p:cNvSpPr txBox="1">
            <a:spLocks noChangeArrowheads="1"/>
          </p:cNvSpPr>
          <p:nvPr/>
        </p:nvSpPr>
        <p:spPr bwMode="auto">
          <a:xfrm>
            <a:off x="1295400" y="3100357"/>
            <a:ext cx="25458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dirty="0" err="1" smtClean="0">
                <a:solidFill>
                  <a:srgbClr val="002060"/>
                </a:solidFill>
                <a:latin typeface="Times New Roman" pitchFamily="18" charset="0"/>
                <a:cs typeface="Times New Roman" pitchFamily="18" charset="0"/>
              </a:rPr>
              <a:t>Bệnh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nhân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cấp</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cứu</a:t>
            </a:r>
            <a:endParaRPr lang="en-US" sz="2400" dirty="0" smtClean="0">
              <a:solidFill>
                <a:srgbClr val="002060"/>
              </a:solidFill>
              <a:latin typeface="Times New Roman" pitchFamily="18" charset="0"/>
              <a:cs typeface="Times New Roman" pitchFamily="18" charset="0"/>
            </a:endParaRPr>
          </a:p>
        </p:txBody>
      </p:sp>
      <p:sp>
        <p:nvSpPr>
          <p:cNvPr id="9" name="Text Box 9"/>
          <p:cNvSpPr txBox="1">
            <a:spLocks noChangeArrowheads="1"/>
          </p:cNvSpPr>
          <p:nvPr/>
        </p:nvSpPr>
        <p:spPr bwMode="auto">
          <a:xfrm>
            <a:off x="1836684" y="5920997"/>
            <a:ext cx="11683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2400" dirty="0" err="1" smtClean="0">
                <a:solidFill>
                  <a:srgbClr val="002060"/>
                </a:solidFill>
                <a:latin typeface="Times New Roman" pitchFamily="18" charset="0"/>
                <a:cs typeface="Times New Roman" pitchFamily="18" charset="0"/>
              </a:rPr>
              <a:t>Tên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lửa</a:t>
            </a:r>
            <a:endParaRPr lang="en-US" sz="2400" dirty="0" smtClean="0">
              <a:solidFill>
                <a:srgbClr val="002060"/>
              </a:solidFill>
              <a:latin typeface="Times New Roman" pitchFamily="18" charset="0"/>
              <a:cs typeface="Times New Roman" pitchFamily="18" charset="0"/>
            </a:endParaRPr>
          </a:p>
        </p:txBody>
      </p:sp>
      <p:sp>
        <p:nvSpPr>
          <p:cNvPr id="10" name="Text Box 10"/>
          <p:cNvSpPr txBox="1">
            <a:spLocks noChangeArrowheads="1"/>
          </p:cNvSpPr>
          <p:nvPr/>
        </p:nvSpPr>
        <p:spPr bwMode="auto">
          <a:xfrm>
            <a:off x="5480516" y="5913059"/>
            <a:ext cx="17357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2400" dirty="0" err="1" smtClean="0">
                <a:solidFill>
                  <a:srgbClr val="002060"/>
                </a:solidFill>
                <a:latin typeface="Times New Roman" pitchFamily="18" charset="0"/>
                <a:cs typeface="Times New Roman" pitchFamily="18" charset="0"/>
              </a:rPr>
              <a:t>Bếp</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ga</a:t>
            </a:r>
            <a:r>
              <a:rPr lang="vi-VN"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cháy</a:t>
            </a:r>
            <a:endParaRPr lang="en-US" sz="2400" dirty="0" smtClean="0">
              <a:solidFill>
                <a:srgbClr val="002060"/>
              </a:solidFill>
              <a:latin typeface="Times New Roman" pitchFamily="18" charset="0"/>
              <a:cs typeface="Times New Roman" pitchFamily="18" charset="0"/>
            </a:endParaRPr>
          </a:p>
        </p:txBody>
      </p:sp>
      <p:pic>
        <p:nvPicPr>
          <p:cNvPr id="11" name="Picture 10" descr="tenlua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709957"/>
            <a:ext cx="3581400" cy="21211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89466" y="86380"/>
            <a:ext cx="8221133"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Xem những hình ảnh này các em nghĩ đến chất nào?</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6941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in)">
                                      <p:cBhvr>
                                        <p:cTn id="31" dur="500"/>
                                        <p:tgtEl>
                                          <p:spTgt spid="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14" y="727290"/>
            <a:ext cx="9116286" cy="5401479"/>
          </a:xfrm>
          <a:prstGeom prst="rect">
            <a:avLst/>
          </a:prstGeom>
          <a:noFill/>
        </p:spPr>
        <p:txBody>
          <a:bodyPr wrap="square" rtlCol="0">
            <a:spAutoFit/>
          </a:bodyPr>
          <a:lstStyle/>
          <a:p>
            <a:pPr>
              <a:lnSpc>
                <a:spcPct val="150000"/>
              </a:lnSpc>
            </a:pPr>
            <a:endParaRPr lang="vi-VN" sz="4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50000"/>
              </a:lnSpc>
            </a:pPr>
            <a:r>
              <a:rPr lang="vi-VN" sz="3200" b="1" i="1" dirty="0" smtClean="0">
                <a:latin typeface="Times New Roman" pitchFamily="18" charset="0"/>
                <a:cs typeface="Times New Roman" pitchFamily="18" charset="0"/>
              </a:rPr>
              <a:t>Bài 2: Hoàn thành các phương trình hóa học sau:</a:t>
            </a:r>
          </a:p>
          <a:p>
            <a:pPr>
              <a:lnSpc>
                <a:spcPct val="150000"/>
              </a:lnSpc>
            </a:pPr>
            <a:r>
              <a:rPr lang="vi-VN" sz="3200" b="1" i="1" dirty="0" smtClean="0">
                <a:latin typeface="Times New Roman" pitchFamily="18" charset="0"/>
                <a:cs typeface="Times New Roman" pitchFamily="18" charset="0"/>
              </a:rPr>
              <a:t>	</a:t>
            </a:r>
            <a:r>
              <a:rPr lang="vi-VN" sz="3400" b="1" i="1" dirty="0" smtClean="0">
                <a:latin typeface="Times New Roman" pitchFamily="18" charset="0"/>
                <a:cs typeface="Times New Roman" pitchFamily="18" charset="0"/>
              </a:rPr>
              <a:t>a, 	</a:t>
            </a:r>
            <a:r>
              <a:rPr lang="en-US" sz="3400" dirty="0" smtClean="0">
                <a:latin typeface="Times New Roman" pitchFamily="18" charset="0"/>
                <a:cs typeface="Times New Roman" pitchFamily="18" charset="0"/>
              </a:rPr>
              <a:t>S</a:t>
            </a:r>
            <a:r>
              <a:rPr lang="vi-VN" sz="3400" baseline="-25000" dirty="0" smtClean="0">
                <a:latin typeface="Times New Roman" pitchFamily="18" charset="0"/>
                <a:cs typeface="Times New Roman" pitchFamily="18" charset="0"/>
              </a:rPr>
              <a:t>       </a:t>
            </a:r>
            <a:r>
              <a:rPr lang="vi-VN" sz="3400" dirty="0" smtClean="0">
                <a:latin typeface="Times New Roman" pitchFamily="18" charset="0"/>
                <a:cs typeface="Times New Roman" pitchFamily="18" charset="0"/>
              </a:rPr>
              <a:t>+</a:t>
            </a:r>
            <a:r>
              <a:rPr lang="vi-VN" sz="3400" baseline="-25000" dirty="0" smtClean="0">
                <a:latin typeface="Times New Roman" pitchFamily="18" charset="0"/>
                <a:cs typeface="Times New Roman" pitchFamily="18" charset="0"/>
              </a:rPr>
              <a:t>     </a:t>
            </a:r>
            <a:r>
              <a:rPr lang="vi-VN"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   →   SO</a:t>
            </a:r>
            <a:r>
              <a:rPr lang="en-US" sz="3400" baseline="-25000" dirty="0" smtClean="0">
                <a:latin typeface="Times New Roman" pitchFamily="18" charset="0"/>
                <a:cs typeface="Times New Roman" pitchFamily="18" charset="0"/>
              </a:rPr>
              <a:t>2</a:t>
            </a:r>
            <a:endParaRPr lang="vi-VN" sz="3400" baseline="-25000" dirty="0" smtClean="0">
              <a:latin typeface="Times New Roman" pitchFamily="18" charset="0"/>
              <a:cs typeface="Times New Roman" pitchFamily="18" charset="0"/>
            </a:endParaRPr>
          </a:p>
          <a:p>
            <a:pPr>
              <a:lnSpc>
                <a:spcPct val="150000"/>
              </a:lnSpc>
            </a:pPr>
            <a:r>
              <a:rPr lang="vi-VN" sz="3400" b="1" i="1" dirty="0" smtClean="0">
                <a:latin typeface="Times New Roman" pitchFamily="18" charset="0"/>
                <a:cs typeface="Times New Roman" pitchFamily="18" charset="0"/>
              </a:rPr>
              <a:t>	b, 	</a:t>
            </a:r>
            <a:r>
              <a:rPr lang="en-US" sz="3400" dirty="0" smtClean="0">
                <a:latin typeface="Times New Roman" pitchFamily="18" charset="0"/>
                <a:cs typeface="Times New Roman" pitchFamily="18" charset="0"/>
              </a:rPr>
              <a:t>P</a:t>
            </a:r>
            <a:r>
              <a:rPr lang="vi-VN" sz="3400" baseline="-250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a:t>
            </a:r>
            <a:r>
              <a:rPr lang="vi-VN"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O</a:t>
            </a:r>
            <a:r>
              <a:rPr lang="en-US" sz="3400" baseline="-25000" dirty="0" smtClean="0">
                <a:latin typeface="Times New Roman" pitchFamily="18" charset="0"/>
                <a:cs typeface="Times New Roman" pitchFamily="18" charset="0"/>
              </a:rPr>
              <a:t>2</a:t>
            </a:r>
            <a:r>
              <a:rPr lang="en-US" sz="3400" dirty="0" smtClean="0">
                <a:latin typeface="Times New Roman" pitchFamily="18" charset="0"/>
                <a:cs typeface="Times New Roman" pitchFamily="18" charset="0"/>
              </a:rPr>
              <a:t>  </a:t>
            </a:r>
            <a:r>
              <a:rPr lang="vi-VN"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 </a:t>
            </a:r>
            <a:r>
              <a:rPr lang="vi-VN"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   </a:t>
            </a:r>
            <a:r>
              <a:rPr lang="vi-VN" sz="3400" dirty="0" smtClean="0">
                <a:latin typeface="Times New Roman" pitchFamily="18" charset="0"/>
                <a:cs typeface="Times New Roman" pitchFamily="18" charset="0"/>
              </a:rPr>
              <a:t>...</a:t>
            </a:r>
          </a:p>
          <a:p>
            <a:pPr>
              <a:lnSpc>
                <a:spcPct val="150000"/>
              </a:lnSpc>
            </a:pPr>
            <a:r>
              <a:rPr lang="vi-VN" sz="3400" b="1" i="1" dirty="0" smtClean="0">
                <a:latin typeface="Times New Roman" pitchFamily="18" charset="0"/>
                <a:cs typeface="Times New Roman" pitchFamily="18" charset="0"/>
              </a:rPr>
              <a:t>	c, 	</a:t>
            </a:r>
            <a:r>
              <a:rPr lang="vi-VN" sz="3400" dirty="0" smtClean="0">
                <a:latin typeface="Times New Roman" pitchFamily="18" charset="0"/>
                <a:cs typeface="Times New Roman" pitchFamily="18" charset="0"/>
              </a:rPr>
              <a:t>...</a:t>
            </a:r>
            <a:r>
              <a:rPr lang="vi-VN" sz="3400" baseline="-25000" dirty="0" smtClean="0">
                <a:latin typeface="Times New Roman" pitchFamily="18" charset="0"/>
                <a:cs typeface="Times New Roman" pitchFamily="18" charset="0"/>
              </a:rPr>
              <a:t>      </a:t>
            </a:r>
            <a:r>
              <a:rPr lang="vi-VN" sz="3400" dirty="0" smtClean="0">
                <a:latin typeface="Times New Roman" pitchFamily="18" charset="0"/>
                <a:cs typeface="Times New Roman" pitchFamily="18" charset="0"/>
              </a:rPr>
              <a:t>+</a:t>
            </a:r>
            <a:r>
              <a:rPr lang="vi-VN" sz="3400" baseline="-250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O</a:t>
            </a:r>
            <a:r>
              <a:rPr lang="en-US" sz="3400" baseline="-25000" dirty="0" smtClean="0">
                <a:latin typeface="Times New Roman" pitchFamily="18" charset="0"/>
                <a:cs typeface="Times New Roman" pitchFamily="18" charset="0"/>
              </a:rPr>
              <a:t>2</a:t>
            </a:r>
            <a:r>
              <a:rPr lang="en-US" sz="3400" dirty="0" smtClean="0">
                <a:latin typeface="Times New Roman" pitchFamily="18" charset="0"/>
                <a:cs typeface="Times New Roman" pitchFamily="18" charset="0"/>
              </a:rPr>
              <a:t>  →   </a:t>
            </a:r>
            <a:r>
              <a:rPr lang="vi-VN" sz="3400" dirty="0" smtClean="0">
                <a:latin typeface="Times New Roman" pitchFamily="18" charset="0"/>
                <a:cs typeface="Times New Roman" pitchFamily="18" charset="0"/>
              </a:rPr>
              <a:t>C</a:t>
            </a:r>
            <a:r>
              <a:rPr lang="en-US" sz="3400" dirty="0" smtClean="0">
                <a:latin typeface="Times New Roman" pitchFamily="18" charset="0"/>
                <a:cs typeface="Times New Roman" pitchFamily="18" charset="0"/>
              </a:rPr>
              <a:t>O</a:t>
            </a:r>
            <a:r>
              <a:rPr lang="en-US" sz="3400" baseline="-25000" dirty="0" smtClean="0">
                <a:latin typeface="Times New Roman" pitchFamily="18" charset="0"/>
                <a:cs typeface="Times New Roman" pitchFamily="18" charset="0"/>
              </a:rPr>
              <a:t>2</a:t>
            </a:r>
            <a:endParaRPr lang="vi-VN" sz="3400" baseline="-25000" dirty="0" smtClean="0">
              <a:latin typeface="Times New Roman" pitchFamily="18" charset="0"/>
              <a:cs typeface="Times New Roman" pitchFamily="18" charset="0"/>
            </a:endParaRPr>
          </a:p>
          <a:p>
            <a:pPr>
              <a:lnSpc>
                <a:spcPct val="150000"/>
              </a:lnSpc>
            </a:pPr>
            <a:endParaRPr lang="en-GB" sz="3400" dirty="0" smtClean="0">
              <a:latin typeface="Times New Roman" pitchFamily="18" charset="0"/>
              <a:cs typeface="Times New Roman" pitchFamily="18" charset="0"/>
            </a:endParaRPr>
          </a:p>
          <a:p>
            <a:pPr>
              <a:lnSpc>
                <a:spcPct val="150000"/>
              </a:lnSpc>
            </a:pPr>
            <a:endParaRPr lang="en-GB" dirty="0">
              <a:latin typeface="Times New Roman" pitchFamily="18" charset="0"/>
              <a:cs typeface="Times New Roman" pitchFamily="18" charset="0"/>
            </a:endParaRPr>
          </a:p>
        </p:txBody>
      </p:sp>
      <p:sp>
        <p:nvSpPr>
          <p:cNvPr id="6" name="TextBox 5"/>
          <p:cNvSpPr txBox="1"/>
          <p:nvPr/>
        </p:nvSpPr>
        <p:spPr>
          <a:xfrm>
            <a:off x="4239546" y="3276794"/>
            <a:ext cx="734290" cy="872034"/>
          </a:xfrm>
          <a:prstGeom prst="rect">
            <a:avLst/>
          </a:prstGeom>
          <a:noFill/>
        </p:spPr>
        <p:txBody>
          <a:bodyPr wrap="square" rtlCol="0">
            <a:spAutoFit/>
          </a:bodyPr>
          <a:lstStyle/>
          <a:p>
            <a:pPr>
              <a:lnSpc>
                <a:spcPct val="150000"/>
              </a:lnSpc>
            </a:pPr>
            <a:r>
              <a:rPr lang="vi-VN" dirty="0" smtClean="0"/>
              <a:t>t◦</a:t>
            </a:r>
            <a:endParaRPr lang="en-GB" dirty="0" smtClean="0"/>
          </a:p>
          <a:p>
            <a:pPr>
              <a:lnSpc>
                <a:spcPct val="150000"/>
              </a:lnSpc>
            </a:pPr>
            <a:endParaRPr lang="en-GB" dirty="0"/>
          </a:p>
        </p:txBody>
      </p:sp>
      <p:sp>
        <p:nvSpPr>
          <p:cNvPr id="7" name="TextBox 6"/>
          <p:cNvSpPr txBox="1"/>
          <p:nvPr/>
        </p:nvSpPr>
        <p:spPr>
          <a:xfrm>
            <a:off x="3782340" y="4010840"/>
            <a:ext cx="734290" cy="872034"/>
          </a:xfrm>
          <a:prstGeom prst="rect">
            <a:avLst/>
          </a:prstGeom>
          <a:noFill/>
        </p:spPr>
        <p:txBody>
          <a:bodyPr wrap="square" rtlCol="0">
            <a:spAutoFit/>
          </a:bodyPr>
          <a:lstStyle/>
          <a:p>
            <a:pPr>
              <a:lnSpc>
                <a:spcPct val="150000"/>
              </a:lnSpc>
            </a:pPr>
            <a:r>
              <a:rPr lang="vi-VN" dirty="0" smtClean="0"/>
              <a:t>t◦</a:t>
            </a:r>
            <a:endParaRPr lang="en-GB" dirty="0" smtClean="0"/>
          </a:p>
          <a:p>
            <a:pPr>
              <a:lnSpc>
                <a:spcPct val="150000"/>
              </a:lnSpc>
            </a:pPr>
            <a:endParaRPr lang="en-GB" dirty="0"/>
          </a:p>
        </p:txBody>
      </p:sp>
      <p:sp>
        <p:nvSpPr>
          <p:cNvPr id="8" name="TextBox 7"/>
          <p:cNvSpPr txBox="1"/>
          <p:nvPr/>
        </p:nvSpPr>
        <p:spPr>
          <a:xfrm>
            <a:off x="3823905" y="2445277"/>
            <a:ext cx="734290" cy="872034"/>
          </a:xfrm>
          <a:prstGeom prst="rect">
            <a:avLst/>
          </a:prstGeom>
          <a:noFill/>
        </p:spPr>
        <p:txBody>
          <a:bodyPr wrap="square" rtlCol="0">
            <a:spAutoFit/>
          </a:bodyPr>
          <a:lstStyle/>
          <a:p>
            <a:pPr>
              <a:lnSpc>
                <a:spcPct val="150000"/>
              </a:lnSpc>
            </a:pPr>
            <a:r>
              <a:rPr lang="vi-VN" dirty="0" smtClean="0"/>
              <a:t>t◦</a:t>
            </a:r>
            <a:endParaRPr lang="en-GB" dirty="0" smtClean="0"/>
          </a:p>
          <a:p>
            <a:pPr>
              <a:lnSpc>
                <a:spcPct val="150000"/>
              </a:lnSpc>
            </a:pPr>
            <a:endParaRPr lang="en-GB" dirty="0"/>
          </a:p>
        </p:txBody>
      </p:sp>
      <p:sp>
        <p:nvSpPr>
          <p:cNvPr id="9" name="TextBox 8"/>
          <p:cNvSpPr txBox="1"/>
          <p:nvPr/>
        </p:nvSpPr>
        <p:spPr>
          <a:xfrm>
            <a:off x="2923315" y="2514531"/>
            <a:ext cx="872837" cy="615553"/>
          </a:xfrm>
          <a:prstGeom prst="rect">
            <a:avLst/>
          </a:prstGeom>
          <a:noFill/>
        </p:spPr>
        <p:txBody>
          <a:bodyPr wrap="square" rtlCol="0">
            <a:spAutoFit/>
          </a:bodyPr>
          <a:lstStyle/>
          <a:p>
            <a:pPr algn="ctr"/>
            <a:r>
              <a:rPr lang="en-US" sz="3400" dirty="0" smtClean="0">
                <a:solidFill>
                  <a:srgbClr val="FF0000"/>
                </a:solidFill>
                <a:latin typeface="Cambria" pitchFamily="18" charset="0"/>
              </a:rPr>
              <a:t>O</a:t>
            </a:r>
            <a:r>
              <a:rPr lang="en-US" sz="3400" baseline="-25000" dirty="0" smtClean="0">
                <a:solidFill>
                  <a:srgbClr val="FF0000"/>
                </a:solidFill>
                <a:latin typeface="Cambria" pitchFamily="18" charset="0"/>
              </a:rPr>
              <a:t>2</a:t>
            </a:r>
            <a:endParaRPr lang="vi-VN" sz="3400" baseline="-25000" dirty="0" smtClean="0">
              <a:solidFill>
                <a:srgbClr val="FF0000"/>
              </a:solidFill>
              <a:latin typeface="Cambria" pitchFamily="18" charset="0"/>
            </a:endParaRPr>
          </a:p>
        </p:txBody>
      </p:sp>
      <p:sp>
        <p:nvSpPr>
          <p:cNvPr id="10" name="TextBox 9"/>
          <p:cNvSpPr txBox="1"/>
          <p:nvPr/>
        </p:nvSpPr>
        <p:spPr>
          <a:xfrm>
            <a:off x="5431042" y="3276793"/>
            <a:ext cx="1634836" cy="615553"/>
          </a:xfrm>
          <a:prstGeom prst="rect">
            <a:avLst/>
          </a:prstGeom>
          <a:noFill/>
        </p:spPr>
        <p:txBody>
          <a:bodyPr wrap="square" rtlCol="0">
            <a:spAutoFit/>
          </a:bodyPr>
          <a:lstStyle/>
          <a:p>
            <a:pPr algn="ctr"/>
            <a:r>
              <a:rPr lang="vi-VN" sz="3400" dirty="0" smtClean="0">
                <a:solidFill>
                  <a:srgbClr val="FF0000"/>
                </a:solidFill>
                <a:latin typeface="Cambria" pitchFamily="18" charset="0"/>
              </a:rPr>
              <a:t>P</a:t>
            </a:r>
            <a:r>
              <a:rPr lang="en-US" sz="3400" baseline="-25000" dirty="0" smtClean="0">
                <a:solidFill>
                  <a:srgbClr val="FF0000"/>
                </a:solidFill>
                <a:latin typeface="Cambria" pitchFamily="18" charset="0"/>
              </a:rPr>
              <a:t>2</a:t>
            </a:r>
            <a:r>
              <a:rPr lang="en-US" sz="3400" dirty="0" smtClean="0">
                <a:solidFill>
                  <a:srgbClr val="FF0000"/>
                </a:solidFill>
                <a:latin typeface="Cambria" pitchFamily="18" charset="0"/>
              </a:rPr>
              <a:t>O</a:t>
            </a:r>
            <a:r>
              <a:rPr lang="vi-VN" sz="3400" baseline="-25000" dirty="0" smtClean="0">
                <a:solidFill>
                  <a:srgbClr val="FF0000"/>
                </a:solidFill>
                <a:latin typeface="Cambria" pitchFamily="18" charset="0"/>
              </a:rPr>
              <a:t>5</a:t>
            </a:r>
          </a:p>
        </p:txBody>
      </p:sp>
      <p:sp>
        <p:nvSpPr>
          <p:cNvPr id="11" name="TextBox 10"/>
          <p:cNvSpPr txBox="1"/>
          <p:nvPr/>
        </p:nvSpPr>
        <p:spPr>
          <a:xfrm>
            <a:off x="1634841" y="4066237"/>
            <a:ext cx="872837" cy="615553"/>
          </a:xfrm>
          <a:prstGeom prst="rect">
            <a:avLst/>
          </a:prstGeom>
          <a:noFill/>
        </p:spPr>
        <p:txBody>
          <a:bodyPr wrap="square" rtlCol="0">
            <a:spAutoFit/>
          </a:bodyPr>
          <a:lstStyle/>
          <a:p>
            <a:pPr algn="ctr"/>
            <a:r>
              <a:rPr lang="vi-VN" sz="3400" dirty="0" smtClean="0">
                <a:solidFill>
                  <a:srgbClr val="FF0000"/>
                </a:solidFill>
                <a:latin typeface="Cambria" pitchFamily="18" charset="0"/>
              </a:rPr>
              <a:t>C</a:t>
            </a:r>
            <a:endParaRPr lang="vi-VN" sz="3400" baseline="-25000" dirty="0" smtClean="0">
              <a:solidFill>
                <a:srgbClr val="FF0000"/>
              </a:solidFill>
              <a:latin typeface="Cambria" pitchFamily="18" charset="0"/>
            </a:endParaRPr>
          </a:p>
        </p:txBody>
      </p:sp>
      <p:sp>
        <p:nvSpPr>
          <p:cNvPr id="12" name="TextBox 11"/>
          <p:cNvSpPr txBox="1"/>
          <p:nvPr/>
        </p:nvSpPr>
        <p:spPr>
          <a:xfrm>
            <a:off x="1648700" y="3304237"/>
            <a:ext cx="734291" cy="615553"/>
          </a:xfrm>
          <a:prstGeom prst="rect">
            <a:avLst/>
          </a:prstGeom>
          <a:noFill/>
        </p:spPr>
        <p:txBody>
          <a:bodyPr wrap="square" rtlCol="0">
            <a:spAutoFit/>
          </a:bodyPr>
          <a:lstStyle/>
          <a:p>
            <a:r>
              <a:rPr lang="vi-VN" sz="3400" dirty="0" smtClean="0">
                <a:solidFill>
                  <a:srgbClr val="FF0000"/>
                </a:solidFill>
                <a:latin typeface="Cambria" pitchFamily="18" charset="0"/>
              </a:rPr>
              <a:t>4</a:t>
            </a:r>
            <a:endParaRPr lang="en-GB" sz="3400" dirty="0">
              <a:solidFill>
                <a:srgbClr val="FF0000"/>
              </a:solidFill>
              <a:latin typeface="Cambria" pitchFamily="18" charset="0"/>
            </a:endParaRPr>
          </a:p>
        </p:txBody>
      </p:sp>
      <p:sp>
        <p:nvSpPr>
          <p:cNvPr id="13" name="TextBox 12"/>
          <p:cNvSpPr txBox="1"/>
          <p:nvPr/>
        </p:nvSpPr>
        <p:spPr>
          <a:xfrm>
            <a:off x="2964883" y="3318091"/>
            <a:ext cx="734291" cy="615553"/>
          </a:xfrm>
          <a:prstGeom prst="rect">
            <a:avLst/>
          </a:prstGeom>
          <a:noFill/>
        </p:spPr>
        <p:txBody>
          <a:bodyPr wrap="square" rtlCol="0">
            <a:spAutoFit/>
          </a:bodyPr>
          <a:lstStyle/>
          <a:p>
            <a:r>
              <a:rPr lang="vi-VN" sz="3400" dirty="0" smtClean="0">
                <a:solidFill>
                  <a:srgbClr val="FF0000"/>
                </a:solidFill>
                <a:latin typeface="Cambria" pitchFamily="18" charset="0"/>
              </a:rPr>
              <a:t>5</a:t>
            </a:r>
            <a:endParaRPr lang="en-GB" sz="3400" dirty="0">
              <a:solidFill>
                <a:srgbClr val="FF0000"/>
              </a:solidFill>
              <a:latin typeface="Cambria" pitchFamily="18" charset="0"/>
            </a:endParaRPr>
          </a:p>
        </p:txBody>
      </p:sp>
      <p:sp>
        <p:nvSpPr>
          <p:cNvPr id="14" name="TextBox 13"/>
          <p:cNvSpPr txBox="1"/>
          <p:nvPr/>
        </p:nvSpPr>
        <p:spPr>
          <a:xfrm>
            <a:off x="5425640" y="3304236"/>
            <a:ext cx="734291" cy="615553"/>
          </a:xfrm>
          <a:prstGeom prst="rect">
            <a:avLst/>
          </a:prstGeom>
          <a:noFill/>
        </p:spPr>
        <p:txBody>
          <a:bodyPr wrap="square" rtlCol="0">
            <a:spAutoFit/>
          </a:bodyPr>
          <a:lstStyle/>
          <a:p>
            <a:r>
              <a:rPr lang="vi-VN" sz="3400" dirty="0" smtClean="0">
                <a:solidFill>
                  <a:srgbClr val="FF0000"/>
                </a:solidFill>
                <a:latin typeface="Cambria" pitchFamily="18" charset="0"/>
              </a:rPr>
              <a:t>2</a:t>
            </a:r>
            <a:endParaRPr lang="en-GB" sz="3400" dirty="0">
              <a:solidFill>
                <a:srgbClr val="FF0000"/>
              </a:solidFill>
              <a:latin typeface="Cambria" pitchFamily="18" charset="0"/>
            </a:endParaRPr>
          </a:p>
        </p:txBody>
      </p:sp>
    </p:spTree>
    <p:extLst>
      <p:ext uri="{BB962C8B-B14F-4D97-AF65-F5344CB8AC3E}">
        <p14:creationId xmlns:p14="http://schemas.microsoft.com/office/powerpoint/2010/main" val="309374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a:bodyPr>
          <a:lstStyle/>
          <a:p>
            <a:r>
              <a:rPr lang="en-US" dirty="0" smtClean="0">
                <a:solidFill>
                  <a:srgbClr val="FF0000"/>
                </a:solidFill>
                <a:latin typeface="Times New Roman" pitchFamily="18" charset="0"/>
                <a:cs typeface="Times New Roman" pitchFamily="18" charset="0"/>
              </a:rPr>
              <a:t>2.</a:t>
            </a:r>
            <a:r>
              <a:rPr lang="en-US" u="sng" dirty="0" smtClean="0">
                <a:solidFill>
                  <a:srgbClr val="FF0000"/>
                </a:solidFill>
                <a:latin typeface="Times New Roman" pitchFamily="18" charset="0"/>
                <a:cs typeface="Times New Roman" pitchFamily="18" charset="0"/>
              </a:rPr>
              <a:t>Tác </a:t>
            </a:r>
            <a:r>
              <a:rPr lang="en-US" u="sng" dirty="0" err="1" smtClean="0">
                <a:solidFill>
                  <a:srgbClr val="FF0000"/>
                </a:solidFill>
                <a:latin typeface="Times New Roman" pitchFamily="18" charset="0"/>
                <a:cs typeface="Times New Roman" pitchFamily="18" charset="0"/>
              </a:rPr>
              <a:t>dụng</a:t>
            </a:r>
            <a:r>
              <a:rPr lang="en-US" u="sng" dirty="0" smtClean="0">
                <a:solidFill>
                  <a:srgbClr val="FF0000"/>
                </a:solidFill>
                <a:latin typeface="Times New Roman" pitchFamily="18" charset="0"/>
                <a:cs typeface="Times New Roman" pitchFamily="18" charset="0"/>
              </a:rPr>
              <a:t> </a:t>
            </a:r>
            <a:r>
              <a:rPr lang="en-US" u="sng" dirty="0" err="1" smtClean="0">
                <a:solidFill>
                  <a:srgbClr val="FF0000"/>
                </a:solidFill>
                <a:latin typeface="Times New Roman" pitchFamily="18" charset="0"/>
                <a:cs typeface="Times New Roman" pitchFamily="18" charset="0"/>
              </a:rPr>
              <a:t>với</a:t>
            </a:r>
            <a:r>
              <a:rPr lang="en-US" u="sng" dirty="0" smtClean="0">
                <a:solidFill>
                  <a:srgbClr val="FF0000"/>
                </a:solidFill>
                <a:latin typeface="Times New Roman" pitchFamily="18" charset="0"/>
                <a:cs typeface="Times New Roman" pitchFamily="18" charset="0"/>
              </a:rPr>
              <a:t> </a:t>
            </a:r>
            <a:r>
              <a:rPr lang="en-US" u="sng" dirty="0" err="1" smtClean="0">
                <a:solidFill>
                  <a:srgbClr val="FF0000"/>
                </a:solidFill>
                <a:latin typeface="Times New Roman" pitchFamily="18" charset="0"/>
                <a:cs typeface="Times New Roman" pitchFamily="18" charset="0"/>
              </a:rPr>
              <a:t>kim</a:t>
            </a:r>
            <a:r>
              <a:rPr lang="en-US" u="sng" dirty="0" smtClean="0">
                <a:solidFill>
                  <a:srgbClr val="FF0000"/>
                </a:solidFill>
                <a:latin typeface="Times New Roman" pitchFamily="18" charset="0"/>
                <a:cs typeface="Times New Roman" pitchFamily="18" charset="0"/>
              </a:rPr>
              <a:t> </a:t>
            </a:r>
            <a:r>
              <a:rPr lang="en-US" u="sng" dirty="0" err="1" smtClean="0">
                <a:solidFill>
                  <a:srgbClr val="FF0000"/>
                </a:solidFill>
                <a:latin typeface="Times New Roman" pitchFamily="18" charset="0"/>
                <a:cs typeface="Times New Roman" pitchFamily="18" charset="0"/>
              </a:rPr>
              <a:t>loại</a:t>
            </a:r>
            <a:r>
              <a:rPr lang="en-US" dirty="0" smtClean="0">
                <a:solidFill>
                  <a:srgbClr val="FF0000"/>
                </a:solidFill>
                <a:latin typeface="Times New Roman" pitchFamily="18" charset="0"/>
                <a:cs typeface="Times New Roman" pitchFamily="18" charset="0"/>
              </a:rPr>
              <a:t>: (  </a:t>
            </a:r>
            <a:r>
              <a:rPr lang="en-US" dirty="0" err="1" smtClean="0">
                <a:solidFill>
                  <a:srgbClr val="FF0000"/>
                </a:solidFill>
                <a:latin typeface="Times New Roman" pitchFamily="18" charset="0"/>
                <a:cs typeface="Times New Roman" pitchFamily="18" charset="0"/>
              </a:rPr>
              <a:t>tiết</a:t>
            </a:r>
            <a:r>
              <a:rPr lang="en-US" dirty="0" smtClean="0">
                <a:solidFill>
                  <a:srgbClr val="FF0000"/>
                </a:solidFill>
                <a:latin typeface="Times New Roman" pitchFamily="18" charset="0"/>
                <a:cs typeface="Times New Roman" pitchFamily="18" charset="0"/>
              </a:rPr>
              <a:t> 2)</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solidFill>
            <a:schemeClr val="accent5">
              <a:lumMod val="20000"/>
              <a:lumOff val="80000"/>
            </a:schemeClr>
          </a:solidFill>
        </p:spPr>
        <p:txBody>
          <a:bodyPr>
            <a:normAutofit fontScale="92500" lnSpcReduction="10000"/>
          </a:bodyPr>
          <a:lstStyle/>
          <a:p>
            <a:pPr>
              <a:buFont typeface="Wingdings" pitchFamily="2" charset="2"/>
              <a:buChar char="v"/>
            </a:pPr>
            <a:r>
              <a:rPr lang="en-US" sz="4400" b="1" dirty="0" err="1" smtClean="0">
                <a:latin typeface="Times New Roman" pitchFamily="18" charset="0"/>
                <a:cs typeface="Times New Roman" pitchFamily="18" charset="0"/>
              </a:rPr>
              <a:t>Thí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nghiệm</a:t>
            </a:r>
            <a:endParaRPr lang="en-US" sz="4400" b="1" dirty="0" smtClean="0">
              <a:latin typeface="Times New Roman" pitchFamily="18" charset="0"/>
              <a:cs typeface="Times New Roman" pitchFamily="18" charset="0"/>
            </a:endParaRPr>
          </a:p>
          <a:p>
            <a:pPr>
              <a:buFont typeface="Wingdings" pitchFamily="2" charset="2"/>
              <a:buChar char="§"/>
            </a:pPr>
            <a:r>
              <a:rPr lang="en-US" sz="4400" dirty="0" err="1" smtClean="0">
                <a:latin typeface="Times New Roman" pitchFamily="18" charset="0"/>
                <a:cs typeface="Times New Roman" pitchFamily="18" charset="0"/>
              </a:rPr>
              <a:t>Lấy</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một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đoạn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dây</a:t>
            </a:r>
            <a:r>
              <a:rPr lang="en-US" sz="4400" dirty="0" smtClean="0">
                <a:latin typeface="Times New Roman" pitchFamily="18" charset="0"/>
                <a:cs typeface="Times New Roman" pitchFamily="18" charset="0"/>
              </a:rPr>
              <a:t> iron (Fe) </a:t>
            </a:r>
            <a:r>
              <a:rPr lang="en-US" sz="4400" dirty="0" err="1" smtClean="0">
                <a:latin typeface="Times New Roman" pitchFamily="18" charset="0"/>
                <a:cs typeface="Times New Roman" pitchFamily="18" charset="0"/>
              </a:rPr>
              <a:t>đưa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vào</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trong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bình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chứa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khí</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oxigen</a:t>
            </a:r>
            <a:r>
              <a:rPr lang="en-US" sz="4400" dirty="0" smtClean="0">
                <a:latin typeface="Times New Roman" pitchFamily="18" charset="0"/>
                <a:cs typeface="Times New Roman" pitchFamily="18" charset="0"/>
              </a:rPr>
              <a:t>.</a:t>
            </a:r>
          </a:p>
          <a:p>
            <a:pPr>
              <a:buFont typeface="Wingdings" pitchFamily="2" charset="2"/>
              <a:buChar char="§"/>
            </a:pPr>
            <a:r>
              <a:rPr lang="en-US" sz="4400" dirty="0" err="1" smtClean="0">
                <a:latin typeface="Times New Roman" pitchFamily="18" charset="0"/>
                <a:cs typeface="Times New Roman" pitchFamily="18" charset="0"/>
              </a:rPr>
              <a:t>Quấn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đầu</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dây</a:t>
            </a:r>
            <a:r>
              <a:rPr lang="en-US" sz="4400" dirty="0">
                <a:latin typeface="Times New Roman" pitchFamily="18" charset="0"/>
                <a:cs typeface="Times New Roman" pitchFamily="18" charset="0"/>
              </a:rPr>
              <a:t> </a:t>
            </a:r>
            <a:r>
              <a:rPr lang="en-US" sz="4400" dirty="0" smtClean="0">
                <a:latin typeface="Times New Roman" pitchFamily="18" charset="0"/>
                <a:cs typeface="Times New Roman" pitchFamily="18" charset="0"/>
              </a:rPr>
              <a:t>iron </a:t>
            </a:r>
            <a:r>
              <a:rPr lang="en-US" sz="4400" dirty="0" err="1" smtClean="0">
                <a:latin typeface="Times New Roman" pitchFamily="18" charset="0"/>
                <a:cs typeface="Times New Roman" pitchFamily="18" charset="0"/>
              </a:rPr>
              <a:t>một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mẩu</a:t>
            </a:r>
            <a:r>
              <a:rPr lang="en-US" sz="4400" dirty="0" smtClean="0">
                <a:latin typeface="Times New Roman" pitchFamily="18" charset="0"/>
                <a:cs typeface="Times New Roman" pitchFamily="18" charset="0"/>
              </a:rPr>
              <a:t> than </a:t>
            </a:r>
            <a:r>
              <a:rPr lang="en-US" sz="4400" dirty="0" err="1" smtClean="0">
                <a:latin typeface="Times New Roman" pitchFamily="18" charset="0"/>
                <a:cs typeface="Times New Roman" pitchFamily="18" charset="0"/>
              </a:rPr>
              <a:t>gỗ</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que</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tăm</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đốt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cho</a:t>
            </a:r>
            <a:r>
              <a:rPr lang="en-US" sz="4400" dirty="0" smtClean="0">
                <a:latin typeface="Times New Roman" pitchFamily="18" charset="0"/>
                <a:cs typeface="Times New Roman" pitchFamily="18" charset="0"/>
              </a:rPr>
              <a:t> than </a:t>
            </a:r>
            <a:r>
              <a:rPr lang="en-US" sz="4400" dirty="0" err="1" smtClean="0">
                <a:latin typeface="Times New Roman" pitchFamily="18" charset="0"/>
                <a:cs typeface="Times New Roman" pitchFamily="18" charset="0"/>
              </a:rPr>
              <a:t>và</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dây</a:t>
            </a:r>
            <a:r>
              <a:rPr lang="en-US" sz="4400" dirty="0" smtClean="0">
                <a:latin typeface="Times New Roman" pitchFamily="18" charset="0"/>
                <a:cs typeface="Times New Roman" pitchFamily="18" charset="0"/>
              </a:rPr>
              <a:t> iron </a:t>
            </a:r>
            <a:r>
              <a:rPr lang="en-US" sz="4400" dirty="0" err="1" smtClean="0">
                <a:latin typeface="Times New Roman" pitchFamily="18" charset="0"/>
                <a:cs typeface="Times New Roman" pitchFamily="18" charset="0"/>
              </a:rPr>
              <a:t>nóng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đỏ</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rồi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đưa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vào</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lọ</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đựng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khí</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oxigen</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9011620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a:gradFill>
            <a:gsLst>
              <a:gs pos="0">
                <a:srgbClr val="5E9EFF"/>
              </a:gs>
              <a:gs pos="39999">
                <a:srgbClr val="85C2FF"/>
              </a:gs>
              <a:gs pos="70000">
                <a:srgbClr val="C4D6EB"/>
              </a:gs>
              <a:gs pos="100000">
                <a:srgbClr val="FFEBFA"/>
              </a:gs>
            </a:gsLst>
            <a:lin ang="5400000" scaled="0"/>
          </a:gradFill>
        </p:spPr>
        <p:txBody>
          <a:bodyPr>
            <a:normAutofit/>
          </a:bodyPr>
          <a:lstStyle/>
          <a:p>
            <a:r>
              <a:rPr lang="en-US" sz="6000" b="1" u="sng" dirty="0" err="1" smtClean="0">
                <a:solidFill>
                  <a:srgbClr val="FF0000"/>
                </a:solidFill>
                <a:latin typeface="Times New Roman" pitchFamily="18" charset="0"/>
                <a:cs typeface="Times New Roman" pitchFamily="18" charset="0"/>
              </a:rPr>
              <a:t>Nhận</a:t>
            </a:r>
            <a:r>
              <a:rPr lang="en-US" sz="6000" b="1" u="sng" dirty="0" smtClean="0">
                <a:solidFill>
                  <a:srgbClr val="FF0000"/>
                </a:solidFill>
                <a:latin typeface="Times New Roman" pitchFamily="18" charset="0"/>
                <a:cs typeface="Times New Roman" pitchFamily="18" charset="0"/>
              </a:rPr>
              <a:t> </a:t>
            </a:r>
            <a:r>
              <a:rPr lang="en-US" sz="6000" b="1" u="sng" dirty="0" err="1" smtClean="0">
                <a:solidFill>
                  <a:srgbClr val="FF0000"/>
                </a:solidFill>
                <a:latin typeface="Times New Roman" pitchFamily="18" charset="0"/>
                <a:cs typeface="Times New Roman" pitchFamily="18" charset="0"/>
              </a:rPr>
              <a:t>xét</a:t>
            </a:r>
            <a:r>
              <a:rPr lang="en-US" sz="6000" dirty="0" smtClean="0">
                <a:solidFill>
                  <a:srgbClr val="FF0000"/>
                </a:solidFill>
                <a:latin typeface="Times New Roman" pitchFamily="18" charset="0"/>
                <a:cs typeface="Times New Roman" pitchFamily="18" charset="0"/>
              </a:rPr>
              <a:t>: </a:t>
            </a:r>
            <a:endParaRPr lang="en-US" sz="6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00600"/>
          </a:xfrm>
          <a:solidFill>
            <a:schemeClr val="accent5">
              <a:lumMod val="20000"/>
              <a:lumOff val="80000"/>
            </a:schemeClr>
          </a:solidFill>
        </p:spPr>
        <p:txBody>
          <a:bodyPr>
            <a:noAutofit/>
          </a:bodyPr>
          <a:lstStyle/>
          <a:p>
            <a:pPr marL="0" indent="0">
              <a:buNone/>
            </a:pPr>
            <a:r>
              <a:rPr lang="en-US" sz="3600" dirty="0" err="1" smtClean="0">
                <a:latin typeface="Times New Roman" pitchFamily="18" charset="0"/>
                <a:cs typeface="Times New Roman" pitchFamily="18" charset="0"/>
              </a:rPr>
              <a:t>Hãy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biết</a:t>
            </a:r>
            <a:r>
              <a:rPr lang="en-US" sz="3600" dirty="0" smtClean="0">
                <a:latin typeface="Times New Roman" pitchFamily="18" charset="0"/>
                <a:cs typeface="Times New Roman" pitchFamily="18" charset="0"/>
              </a:rPr>
              <a:t>:</a:t>
            </a:r>
          </a:p>
          <a:p>
            <a:pPr>
              <a:buFontTx/>
              <a:buChar char="-"/>
            </a:pP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tham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ứng</a:t>
            </a:r>
            <a:r>
              <a:rPr lang="en-US" sz="3600" dirty="0" smtClean="0">
                <a:latin typeface="Times New Roman" pitchFamily="18" charset="0"/>
                <a:cs typeface="Times New Roman" pitchFamily="18" charset="0"/>
              </a:rPr>
              <a:t>?</a:t>
            </a:r>
          </a:p>
          <a:p>
            <a:pPr>
              <a:buFont typeface="Wingdings" pitchFamily="2" charset="2"/>
              <a:buChar char="Ø"/>
            </a:pPr>
            <a:r>
              <a:rPr lang="en-US" sz="3600" dirty="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iron (Fe)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khí</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oxigen</a:t>
            </a:r>
            <a:endParaRPr lang="en-US" sz="3600" dirty="0" smtClean="0">
              <a:solidFill>
                <a:srgbClr val="FF0000"/>
              </a:solidFill>
              <a:latin typeface="Times New Roman" pitchFamily="18" charset="0"/>
              <a:cs typeface="Times New Roman" pitchFamily="18" charset="0"/>
            </a:endParaRPr>
          </a:p>
          <a:p>
            <a:pPr marL="0" lvl="0" indent="0">
              <a:spcBef>
                <a:spcPts val="0"/>
              </a:spcBef>
              <a:buNone/>
            </a:pP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phẩm</a:t>
            </a:r>
            <a:r>
              <a:rPr lang="en-US" sz="3600" dirty="0" smtClean="0">
                <a:latin typeface="Times New Roman" pitchFamily="18" charset="0"/>
                <a:cs typeface="Times New Roman" pitchFamily="18" charset="0"/>
              </a:rPr>
              <a:t>?</a:t>
            </a:r>
            <a:r>
              <a:rPr lang="en-US" sz="1800" b="1" dirty="0">
                <a:solidFill>
                  <a:prstClr val="black"/>
                </a:solidFill>
              </a:rPr>
              <a:t> </a:t>
            </a:r>
            <a:endParaRPr lang="en-US" sz="3600" dirty="0" smtClean="0">
              <a:latin typeface="Times New Roman" pitchFamily="18" charset="0"/>
              <a:cs typeface="Times New Roman" pitchFamily="18" charset="0"/>
            </a:endParaRPr>
          </a:p>
          <a:p>
            <a:pPr>
              <a:buFont typeface="Wingdings" pitchFamily="2" charset="2"/>
              <a:buChar char="Ø"/>
            </a:pPr>
            <a:r>
              <a:rPr lang="en-US" sz="3600" dirty="0" smtClean="0">
                <a:solidFill>
                  <a:srgbClr val="FF0000"/>
                </a:solidFill>
                <a:latin typeface="Times New Roman" pitchFamily="18" charset="0"/>
                <a:cs typeface="Times New Roman" pitchFamily="18" charset="0"/>
              </a:rPr>
              <a:t>Iron (II), (III) oxide ( Fe</a:t>
            </a:r>
            <a:r>
              <a:rPr lang="en-US" sz="3600" baseline="-25000" dirty="0" smtClean="0">
                <a:solidFill>
                  <a:srgbClr val="FF0000"/>
                </a:solidFill>
                <a:latin typeface="Times New Roman" pitchFamily="18" charset="0"/>
                <a:cs typeface="Times New Roman" pitchFamily="18" charset="0"/>
              </a:rPr>
              <a:t>3</a:t>
            </a:r>
            <a:r>
              <a:rPr lang="en-US" sz="3600" dirty="0" smtClean="0">
                <a:solidFill>
                  <a:srgbClr val="FF0000"/>
                </a:solidFill>
                <a:latin typeface="Times New Roman" pitchFamily="18" charset="0"/>
                <a:cs typeface="Times New Roman" pitchFamily="18" charset="0"/>
              </a:rPr>
              <a:t>O</a:t>
            </a:r>
            <a:r>
              <a:rPr lang="en-US" sz="3600" baseline="-25000" dirty="0" smtClean="0">
                <a:solidFill>
                  <a:srgbClr val="FF0000"/>
                </a:solidFill>
                <a:latin typeface="Times New Roman" pitchFamily="18" charset="0"/>
                <a:cs typeface="Times New Roman" pitchFamily="18" charset="0"/>
              </a:rPr>
              <a:t>4</a:t>
            </a:r>
            <a:r>
              <a:rPr lang="en-US" sz="3600" dirty="0" smtClean="0">
                <a:solidFill>
                  <a:srgbClr val="FF0000"/>
                </a:solidFill>
                <a:latin typeface="Times New Roman" pitchFamily="18" charset="0"/>
                <a:cs typeface="Times New Roman" pitchFamily="18" charset="0"/>
              </a:rPr>
              <a:t>)</a:t>
            </a:r>
          </a:p>
          <a:p>
            <a:pPr>
              <a:buFontTx/>
              <a:buChar char="-"/>
            </a:pPr>
            <a:r>
              <a:rPr lang="en-US" sz="3600" dirty="0" err="1" smtClean="0">
                <a:latin typeface="Times New Roman" pitchFamily="18" charset="0"/>
                <a:cs typeface="Times New Roman" pitchFamily="18" charset="0"/>
              </a:rPr>
              <a:t>Viết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ứng</a:t>
            </a:r>
            <a:r>
              <a:rPr lang="en-US" sz="3600" dirty="0" smtClean="0">
                <a:latin typeface="Times New Roman" pitchFamily="18" charset="0"/>
                <a:cs typeface="Times New Roman" pitchFamily="18" charset="0"/>
              </a:rPr>
              <a:t>? </a:t>
            </a:r>
          </a:p>
          <a:p>
            <a:pPr marL="0" lvl="0" indent="0">
              <a:spcBef>
                <a:spcPts val="0"/>
              </a:spcBef>
              <a:buNone/>
            </a:pPr>
            <a:r>
              <a:rPr lang="en-US" sz="3600" dirty="0" smtClean="0">
                <a:solidFill>
                  <a:srgbClr val="FF0000"/>
                </a:solidFill>
                <a:latin typeface="Times New Roman" pitchFamily="18" charset="0"/>
                <a:cs typeface="Times New Roman" pitchFamily="18" charset="0"/>
              </a:rPr>
              <a:t>3Fe     +    2O</a:t>
            </a:r>
            <a:r>
              <a:rPr lang="en-US" sz="3600" baseline="-25000" dirty="0" smtClean="0">
                <a:solidFill>
                  <a:srgbClr val="FF0000"/>
                </a:solidFill>
                <a:latin typeface="Times New Roman" pitchFamily="18" charset="0"/>
                <a:cs typeface="Times New Roman" pitchFamily="18" charset="0"/>
              </a:rPr>
              <a:t>2</a:t>
            </a:r>
            <a:r>
              <a:rPr lang="en-US" sz="3600" dirty="0" smtClean="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sym typeface="Wingdings" panose="05000000000000000000" pitchFamily="2" charset="2"/>
              </a:rPr>
              <a:t></a:t>
            </a:r>
            <a:r>
              <a:rPr lang="en-US" sz="3600" dirty="0" smtClean="0">
                <a:solidFill>
                  <a:srgbClr val="FF0000"/>
                </a:solidFill>
                <a:latin typeface="Times New Roman" pitchFamily="18" charset="0"/>
                <a:cs typeface="Times New Roman" pitchFamily="18" charset="0"/>
              </a:rPr>
              <a:t>      Fe</a:t>
            </a:r>
            <a:r>
              <a:rPr lang="en-US" sz="3600" baseline="-25000" dirty="0" smtClean="0">
                <a:solidFill>
                  <a:srgbClr val="FF0000"/>
                </a:solidFill>
                <a:latin typeface="Times New Roman" pitchFamily="18" charset="0"/>
                <a:cs typeface="Times New Roman" pitchFamily="18" charset="0"/>
              </a:rPr>
              <a:t>3</a:t>
            </a:r>
            <a:r>
              <a:rPr lang="en-US" sz="3600" dirty="0" smtClean="0">
                <a:solidFill>
                  <a:srgbClr val="FF0000"/>
                </a:solidFill>
                <a:latin typeface="Times New Roman" pitchFamily="18" charset="0"/>
                <a:cs typeface="Times New Roman" pitchFamily="18" charset="0"/>
              </a:rPr>
              <a:t>O</a:t>
            </a:r>
            <a:r>
              <a:rPr lang="en-US" sz="3600" baseline="-25000" dirty="0" smtClean="0">
                <a:solidFill>
                  <a:srgbClr val="FF0000"/>
                </a:solidFill>
                <a:latin typeface="Times New Roman" pitchFamily="18" charset="0"/>
                <a:cs typeface="Times New Roman" pitchFamily="18" charset="0"/>
              </a:rPr>
              <a:t>4 </a:t>
            </a:r>
            <a:r>
              <a:rPr lang="en-US" sz="3600" dirty="0" smtClean="0">
                <a:solidFill>
                  <a:srgbClr val="FF0000"/>
                </a:solidFill>
                <a:latin typeface="Times New Roman" pitchFamily="18" charset="0"/>
                <a:cs typeface="Times New Roman" pitchFamily="18" charset="0"/>
              </a:rPr>
              <a:t>  </a:t>
            </a:r>
          </a:p>
          <a:p>
            <a:pPr>
              <a:buFont typeface="Wingdings" pitchFamily="2" charset="2"/>
              <a:buChar char="Ø"/>
            </a:pPr>
            <a:endParaRPr lang="en-US" sz="3600"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3276600" y="5334000"/>
                <a:ext cx="4545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𝑡</m:t>
                          </m:r>
                        </m:e>
                        <m:sup>
                          <m:r>
                            <a:rPr lang="en-US" b="0" i="1" smtClean="0">
                              <a:latin typeface="Cambria Math"/>
                            </a:rPr>
                            <m:t>𝑜</m:t>
                          </m:r>
                        </m:sup>
                      </m:sSup>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276600" y="5334000"/>
                <a:ext cx="454547" cy="369332"/>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19770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gradFill>
            <a:gsLst>
              <a:gs pos="0">
                <a:srgbClr val="5E9EFF"/>
              </a:gs>
              <a:gs pos="39999">
                <a:srgbClr val="85C2FF"/>
              </a:gs>
              <a:gs pos="70000">
                <a:srgbClr val="C4D6EB"/>
              </a:gs>
              <a:gs pos="100000">
                <a:srgbClr val="FFEBFA"/>
              </a:gs>
            </a:gsLst>
            <a:lin ang="5400000" scaled="0"/>
          </a:gradFill>
        </p:spPr>
        <p:txBody>
          <a:bodyPr>
            <a:noAutofit/>
          </a:bodyPr>
          <a:lstStyle/>
          <a:p>
            <a:r>
              <a:rPr lang="en-US" dirty="0" smtClean="0">
                <a:solidFill>
                  <a:srgbClr val="FF0000"/>
                </a:solidFill>
                <a:latin typeface="Times New Roman" pitchFamily="18" charset="0"/>
                <a:cs typeface="Times New Roman" pitchFamily="18" charset="0"/>
              </a:rPr>
              <a:t>So </a:t>
            </a:r>
            <a:r>
              <a:rPr lang="en-US" dirty="0" err="1" smtClean="0">
                <a:solidFill>
                  <a:srgbClr val="FF0000"/>
                </a:solidFill>
                <a:latin typeface="Times New Roman" pitchFamily="18" charset="0"/>
                <a:cs typeface="Times New Roman" pitchFamily="18" charset="0"/>
              </a:rPr>
              <a:t>sánh</a:t>
            </a:r>
            <a:r>
              <a:rPr lang="en-US" dirty="0" smtClean="0">
                <a:solidFill>
                  <a:srgbClr val="FF0000"/>
                </a:solidFill>
                <a:latin typeface="Times New Roman" pitchFamily="18" charset="0"/>
                <a:cs typeface="Times New Roman" pitchFamily="18" charset="0"/>
              </a:rPr>
              <a:t> iron </a:t>
            </a:r>
            <a:r>
              <a:rPr lang="en-US" dirty="0" err="1" smtClean="0">
                <a:solidFill>
                  <a:srgbClr val="FF0000"/>
                </a:solidFill>
                <a:latin typeface="Times New Roman" pitchFamily="18" charset="0"/>
                <a:cs typeface="Times New Roman" pitchFamily="18" charset="0"/>
              </a:rPr>
              <a:t>cháy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trong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không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khí</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và</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cháy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trong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khí</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oxigen</a:t>
            </a:r>
            <a:endParaRPr lang="en-US" dirty="0">
              <a:solidFill>
                <a:srgbClr val="FF0000"/>
              </a:solidFill>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51081530"/>
              </p:ext>
            </p:extLst>
          </p:nvPr>
        </p:nvGraphicFramePr>
        <p:xfrm>
          <a:off x="533400" y="2133599"/>
          <a:ext cx="8229600" cy="3962401"/>
        </p:xfrm>
        <a:graphic>
          <a:graphicData uri="http://schemas.openxmlformats.org/drawingml/2006/table">
            <a:tbl>
              <a:tblPr firstRow="1" bandRow="1">
                <a:tableStyleId>{5C22544A-7EE6-4342-B048-85BDC9FD1C3A}</a:tableStyleId>
              </a:tblPr>
              <a:tblGrid>
                <a:gridCol w="4114800"/>
                <a:gridCol w="4114800"/>
              </a:tblGrid>
              <a:tr h="845128">
                <a:tc>
                  <a:txBody>
                    <a:bodyPr/>
                    <a:lstStyle/>
                    <a:p>
                      <a:r>
                        <a:rPr lang="en-US" sz="3600" dirty="0" smtClean="0"/>
                        <a:t>     </a:t>
                      </a:r>
                      <a:r>
                        <a:rPr lang="en-US" sz="3600" dirty="0" err="1" smtClean="0">
                          <a:latin typeface="Times New Roman" pitchFamily="18" charset="0"/>
                          <a:cs typeface="Times New Roman" pitchFamily="18" charset="0"/>
                        </a:rPr>
                        <a:t>Trong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không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khí</a:t>
                      </a:r>
                      <a:r>
                        <a:rPr lang="en-US" sz="3600" baseline="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en-US" sz="28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oxigen</a:t>
                      </a:r>
                      <a:endParaRPr lang="en-US" sz="36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r>
              <a:tr h="3117273">
                <a:tc>
                  <a:txBody>
                    <a:bodyPr/>
                    <a:lstStyle/>
                    <a:p>
                      <a:r>
                        <a:rPr lang="en-US" dirty="0" smtClean="0"/>
                        <a:t>-</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có</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dấu</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hiệu</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của</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phản</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ứng</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hóa</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học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xảy</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ra</a:t>
                      </a:r>
                      <a:r>
                        <a:rPr lang="en-US" sz="3200" baseline="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marL="285750" indent="-285750">
                        <a:buFontTx/>
                        <a:buChar char="-"/>
                      </a:pPr>
                      <a:r>
                        <a:rPr lang="en-US" sz="3200" baseline="0" dirty="0" smtClean="0">
                          <a:latin typeface="Times New Roman" pitchFamily="18" charset="0"/>
                          <a:cs typeface="Times New Roman" pitchFamily="18" charset="0"/>
                        </a:rPr>
                        <a:t>iron </a:t>
                      </a:r>
                      <a:r>
                        <a:rPr lang="en-US" sz="3200" baseline="0" dirty="0" err="1" smtClean="0">
                          <a:latin typeface="Times New Roman" pitchFamily="18" charset="0"/>
                          <a:cs typeface="Times New Roman" pitchFamily="18" charset="0"/>
                        </a:rPr>
                        <a:t>cháy</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mạnh</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sáng</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chói</a:t>
                      </a:r>
                      <a:r>
                        <a:rPr lang="en-US" sz="3200" baseline="0" dirty="0" smtClean="0">
                          <a:latin typeface="Times New Roman" pitchFamily="18" charset="0"/>
                          <a:cs typeface="Times New Roman" pitchFamily="18" charset="0"/>
                        </a:rPr>
                        <a:t>.</a:t>
                      </a:r>
                    </a:p>
                    <a:p>
                      <a:pPr marL="285750" indent="-285750">
                        <a:buFontTx/>
                        <a:buChar char="-"/>
                      </a:pPr>
                      <a:r>
                        <a:rPr lang="en-US" sz="3200" baseline="0" dirty="0" err="1" smtClean="0">
                          <a:latin typeface="Times New Roman" pitchFamily="18" charset="0"/>
                          <a:cs typeface="Times New Roman" pitchFamily="18" charset="0"/>
                        </a:rPr>
                        <a:t>Không</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có</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ngọn</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lửa</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không</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có</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khói</a:t>
                      </a:r>
                      <a:r>
                        <a:rPr lang="en-US" sz="3200" baseline="0" dirty="0" smtClean="0">
                          <a:latin typeface="Times New Roman" pitchFamily="18" charset="0"/>
                          <a:cs typeface="Times New Roman" pitchFamily="18" charset="0"/>
                        </a:rPr>
                        <a:t>.</a:t>
                      </a:r>
                    </a:p>
                    <a:p>
                      <a:pPr marL="285750" indent="-285750">
                        <a:buFontTx/>
                        <a:buChar char="-"/>
                      </a:pPr>
                      <a:r>
                        <a:rPr lang="en-US" sz="3200" baseline="0" dirty="0" err="1" smtClean="0">
                          <a:latin typeface="Times New Roman" pitchFamily="18" charset="0"/>
                          <a:cs typeface="Times New Roman" pitchFamily="18" charset="0"/>
                        </a:rPr>
                        <a:t>Tạo</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các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hạt</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nhỏ</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nóng</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chảy</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màu</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nâu</a:t>
                      </a:r>
                      <a:r>
                        <a:rPr lang="en-US" sz="3200" baseline="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r>
            </a:tbl>
          </a:graphicData>
        </a:graphic>
      </p:graphicFrame>
    </p:spTree>
    <p:extLst>
      <p:ext uri="{BB962C8B-B14F-4D97-AF65-F5344CB8AC3E}">
        <p14:creationId xmlns:p14="http://schemas.microsoft.com/office/powerpoint/2010/main" val="33846182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a:bodyPr>
          <a:lstStyle/>
          <a:p>
            <a:r>
              <a:rPr lang="en-US" sz="5400" dirty="0" smtClean="0">
                <a:solidFill>
                  <a:srgbClr val="FF0000"/>
                </a:solidFill>
                <a:latin typeface="Times New Roman" pitchFamily="18" charset="0"/>
                <a:cs typeface="Times New Roman" pitchFamily="18" charset="0"/>
              </a:rPr>
              <a:t>3.</a:t>
            </a:r>
            <a:r>
              <a:rPr lang="en-US" sz="5400" u="sng" dirty="0" smtClean="0">
                <a:solidFill>
                  <a:srgbClr val="FF0000"/>
                </a:solidFill>
                <a:latin typeface="Times New Roman" pitchFamily="18" charset="0"/>
                <a:cs typeface="Times New Roman" pitchFamily="18" charset="0"/>
              </a:rPr>
              <a:t>Tác </a:t>
            </a:r>
            <a:r>
              <a:rPr lang="en-US" sz="5400" u="sng" dirty="0" err="1" smtClean="0">
                <a:solidFill>
                  <a:srgbClr val="FF0000"/>
                </a:solidFill>
                <a:latin typeface="Times New Roman" pitchFamily="18" charset="0"/>
                <a:cs typeface="Times New Roman" pitchFamily="18" charset="0"/>
              </a:rPr>
              <a:t>dụng</a:t>
            </a:r>
            <a:r>
              <a:rPr lang="en-US" sz="5400" u="sng" dirty="0" smtClean="0">
                <a:solidFill>
                  <a:srgbClr val="FF0000"/>
                </a:solidFill>
                <a:latin typeface="Times New Roman" pitchFamily="18" charset="0"/>
                <a:cs typeface="Times New Roman" pitchFamily="18" charset="0"/>
              </a:rPr>
              <a:t> </a:t>
            </a:r>
            <a:r>
              <a:rPr lang="en-US" sz="5400" u="sng" dirty="0" err="1" smtClean="0">
                <a:solidFill>
                  <a:srgbClr val="FF0000"/>
                </a:solidFill>
                <a:latin typeface="Times New Roman" pitchFamily="18" charset="0"/>
                <a:cs typeface="Times New Roman" pitchFamily="18" charset="0"/>
              </a:rPr>
              <a:t>với</a:t>
            </a:r>
            <a:r>
              <a:rPr lang="en-US" sz="5400" u="sng" dirty="0" smtClean="0">
                <a:solidFill>
                  <a:srgbClr val="FF0000"/>
                </a:solidFill>
                <a:latin typeface="Times New Roman" pitchFamily="18" charset="0"/>
                <a:cs typeface="Times New Roman" pitchFamily="18" charset="0"/>
              </a:rPr>
              <a:t> </a:t>
            </a:r>
            <a:r>
              <a:rPr lang="en-US" sz="5400" u="sng" dirty="0" err="1" smtClean="0">
                <a:solidFill>
                  <a:srgbClr val="FF0000"/>
                </a:solidFill>
                <a:latin typeface="Times New Roman" pitchFamily="18" charset="0"/>
                <a:cs typeface="Times New Roman" pitchFamily="18" charset="0"/>
              </a:rPr>
              <a:t>hợp</a:t>
            </a:r>
            <a:r>
              <a:rPr lang="en-US" sz="5400" u="sng" dirty="0" smtClean="0">
                <a:solidFill>
                  <a:srgbClr val="FF0000"/>
                </a:solidFill>
                <a:latin typeface="Times New Roman" pitchFamily="18" charset="0"/>
                <a:cs typeface="Times New Roman" pitchFamily="18" charset="0"/>
              </a:rPr>
              <a:t> </a:t>
            </a:r>
            <a:r>
              <a:rPr lang="en-US" sz="5400" u="sng" dirty="0" err="1" smtClean="0">
                <a:solidFill>
                  <a:srgbClr val="FF0000"/>
                </a:solidFill>
                <a:latin typeface="Times New Roman" pitchFamily="18" charset="0"/>
                <a:cs typeface="Times New Roman" pitchFamily="18" charset="0"/>
              </a:rPr>
              <a:t>chất</a:t>
            </a:r>
            <a:r>
              <a:rPr lang="en-US" sz="5400" dirty="0" smtClean="0">
                <a:solidFill>
                  <a:srgbClr val="FF0000"/>
                </a:solidFill>
                <a:latin typeface="Times New Roman" pitchFamily="18" charset="0"/>
                <a:cs typeface="Times New Roman" pitchFamily="18" charset="0"/>
              </a:rPr>
              <a:t>:</a:t>
            </a:r>
            <a:endParaRPr lang="en-US" sz="5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9144000" cy="4800600"/>
          </a:xfrm>
          <a:solidFill>
            <a:schemeClr val="accent5">
              <a:lumMod val="20000"/>
              <a:lumOff val="80000"/>
            </a:schemeClr>
          </a:solidFill>
        </p:spPr>
        <p:txBody>
          <a:bodyPr>
            <a:noAutofit/>
          </a:bodyPr>
          <a:lstStyle/>
          <a:p>
            <a:pPr>
              <a:buFontTx/>
              <a:buChar char="-"/>
            </a:pPr>
            <a:r>
              <a:rPr lang="en-US" sz="4000" dirty="0" err="1" smtClean="0">
                <a:latin typeface="Times New Roman" pitchFamily="18" charset="0"/>
                <a:cs typeface="Times New Roman" pitchFamily="18" charset="0"/>
              </a:rPr>
              <a:t>Khí</a:t>
            </a:r>
            <a:r>
              <a:rPr lang="en-US" sz="4000" dirty="0" smtClean="0">
                <a:latin typeface="Times New Roman" pitchFamily="18" charset="0"/>
                <a:cs typeface="Times New Roman" pitchFamily="18" charset="0"/>
              </a:rPr>
              <a:t> methane (CH</a:t>
            </a:r>
            <a:r>
              <a:rPr lang="en-US" sz="4000" baseline="-25000" dirty="0" smtClean="0">
                <a:latin typeface="Times New Roman" pitchFamily="18" charset="0"/>
                <a:cs typeface="Times New Roman" pitchFamily="18" charset="0"/>
              </a:rPr>
              <a:t>4</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bùn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ao,khí</a:t>
            </a:r>
            <a:r>
              <a:rPr lang="en-US" sz="4000" dirty="0" smtClean="0">
                <a:latin typeface="Times New Roman" pitchFamily="18" charset="0"/>
                <a:cs typeface="Times New Roman" pitchFamily="18" charset="0"/>
              </a:rPr>
              <a:t> biogas </a:t>
            </a:r>
            <a:r>
              <a:rPr lang="en-US" sz="4000" dirty="0" err="1" smtClean="0">
                <a:latin typeface="Times New Roman" pitchFamily="18" charset="0"/>
                <a:cs typeface="Times New Roman" pitchFamily="18" charset="0"/>
              </a:rPr>
              <a:t>cháy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khí</a:t>
            </a:r>
            <a:r>
              <a:rPr lang="en-US" sz="4000" dirty="0" smtClean="0">
                <a:latin typeface="Times New Roman" pitchFamily="18" charset="0"/>
                <a:cs typeface="Times New Roman" pitchFamily="18" charset="0"/>
              </a:rPr>
              <a:t> do </a:t>
            </a:r>
            <a:r>
              <a:rPr lang="en-US" sz="4000" dirty="0" err="1" smtClean="0">
                <a:latin typeface="Times New Roman" pitchFamily="18" charset="0"/>
                <a:cs typeface="Times New Roman" pitchFamily="18" charset="0"/>
              </a:rPr>
              <a:t>tác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dụng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với</a:t>
            </a:r>
            <a:r>
              <a:rPr lang="en-US" sz="4000" dirty="0" smtClean="0">
                <a:latin typeface="Times New Roman" pitchFamily="18" charset="0"/>
                <a:cs typeface="Times New Roman" pitchFamily="18" charset="0"/>
              </a:rPr>
              <a:t> oxygen, </a:t>
            </a:r>
            <a:r>
              <a:rPr lang="en-US" sz="4000" dirty="0" err="1" smtClean="0">
                <a:latin typeface="Times New Roman" pitchFamily="18" charset="0"/>
                <a:cs typeface="Times New Roman" pitchFamily="18" charset="0"/>
              </a:rPr>
              <a:t>tỏa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nhiều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nhiệt</a:t>
            </a:r>
            <a:r>
              <a:rPr lang="en-US" sz="3600" dirty="0" smtClean="0">
                <a:latin typeface="Times New Roman" pitchFamily="18" charset="0"/>
                <a:cs typeface="Times New Roman" pitchFamily="18" charset="0"/>
              </a:rPr>
              <a:t>.</a:t>
            </a:r>
          </a:p>
          <a:p>
            <a:pPr>
              <a:buFont typeface="Wingdings" pitchFamily="2" charset="2"/>
              <a:buChar char="Ø"/>
            </a:pPr>
            <a:r>
              <a:rPr lang="en-US" dirty="0" smtClean="0">
                <a:solidFill>
                  <a:srgbClr val="FF0000"/>
                </a:solidFill>
                <a:latin typeface="Times New Roman" pitchFamily="18" charset="0"/>
                <a:cs typeface="Times New Roman" pitchFamily="18" charset="0"/>
              </a:rPr>
              <a:t>CH</a:t>
            </a:r>
            <a:r>
              <a:rPr lang="en-US" baseline="-25000" dirty="0" smtClean="0">
                <a:solidFill>
                  <a:srgbClr val="FF0000"/>
                </a:solidFill>
                <a:latin typeface="Times New Roman" pitchFamily="18" charset="0"/>
                <a:cs typeface="Times New Roman" pitchFamily="18" charset="0"/>
              </a:rPr>
              <a:t>4</a:t>
            </a:r>
            <a:r>
              <a:rPr lang="en-US" dirty="0" smtClean="0">
                <a:solidFill>
                  <a:srgbClr val="FF0000"/>
                </a:solidFill>
                <a:latin typeface="Times New Roman" pitchFamily="18" charset="0"/>
                <a:cs typeface="Times New Roman" pitchFamily="18" charset="0"/>
              </a:rPr>
              <a:t>    + 2O</a:t>
            </a:r>
            <a:r>
              <a:rPr lang="en-US" baseline="-25000" dirty="0" smtClean="0">
                <a:solidFill>
                  <a:srgbClr val="FF0000"/>
                </a:solidFill>
                <a:latin typeface="Times New Roman" pitchFamily="18" charset="0"/>
                <a:cs typeface="Times New Roman" pitchFamily="18" charset="0"/>
              </a:rPr>
              <a:t>2</a:t>
            </a:r>
            <a:r>
              <a:rPr lang="en-US"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sym typeface="Wingdings" panose="05000000000000000000" pitchFamily="2" charset="2"/>
              </a:rPr>
              <a:t> </a:t>
            </a:r>
            <a:r>
              <a:rPr lang="en-US" dirty="0" smtClean="0">
                <a:solidFill>
                  <a:srgbClr val="FF0000"/>
                </a:solidFill>
                <a:latin typeface="Times New Roman" pitchFamily="18" charset="0"/>
                <a:cs typeface="Times New Roman" pitchFamily="18" charset="0"/>
              </a:rPr>
              <a:t> CO</a:t>
            </a:r>
            <a:r>
              <a:rPr lang="en-US" baseline="-25000" dirty="0" smtClean="0">
                <a:solidFill>
                  <a:srgbClr val="FF0000"/>
                </a:solidFill>
                <a:latin typeface="Times New Roman" pitchFamily="18" charset="0"/>
                <a:cs typeface="Times New Roman" pitchFamily="18" charset="0"/>
              </a:rPr>
              <a:t>2</a:t>
            </a:r>
            <a:r>
              <a:rPr lang="en-US" dirty="0" smtClean="0">
                <a:solidFill>
                  <a:srgbClr val="FF0000"/>
                </a:solidFill>
                <a:latin typeface="Times New Roman" pitchFamily="18" charset="0"/>
                <a:cs typeface="Times New Roman" pitchFamily="18" charset="0"/>
              </a:rPr>
              <a:t> + 2H</a:t>
            </a:r>
            <a:r>
              <a:rPr lang="en-US" baseline="-25000" dirty="0" smtClean="0">
                <a:solidFill>
                  <a:srgbClr val="FF0000"/>
                </a:solidFill>
                <a:latin typeface="Times New Roman" pitchFamily="18" charset="0"/>
                <a:cs typeface="Times New Roman" pitchFamily="18" charset="0"/>
              </a:rPr>
              <a:t>2</a:t>
            </a:r>
            <a:r>
              <a:rPr lang="en-US" dirty="0" smtClean="0">
                <a:solidFill>
                  <a:srgbClr val="FF0000"/>
                </a:solidFill>
                <a:latin typeface="Times New Roman" pitchFamily="18" charset="0"/>
                <a:cs typeface="Times New Roman" pitchFamily="18" charset="0"/>
              </a:rPr>
              <a:t>O </a:t>
            </a:r>
          </a:p>
          <a:p>
            <a:pPr marL="0" indent="0">
              <a:buNone/>
            </a:pPr>
            <a:r>
              <a:rPr lang="en-US" sz="36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Phản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ứng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cháy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của</a:t>
            </a:r>
            <a:r>
              <a:rPr lang="en-US" sz="4000" dirty="0" smtClean="0">
                <a:latin typeface="Times New Roman" pitchFamily="18" charset="0"/>
                <a:cs typeface="Times New Roman" pitchFamily="18" charset="0"/>
              </a:rPr>
              <a:t> methane </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khí</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tạo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thành</a:t>
            </a:r>
            <a:r>
              <a:rPr lang="en-US" sz="4000" dirty="0" smtClean="0">
                <a:latin typeface="Times New Roman" pitchFamily="18" charset="0"/>
                <a:cs typeface="Times New Roman" pitchFamily="18" charset="0"/>
              </a:rPr>
              <a:t> carbonic, </a:t>
            </a:r>
            <a:r>
              <a:rPr lang="en-US" sz="4000" dirty="0" err="1" smtClean="0">
                <a:latin typeface="Times New Roman" pitchFamily="18" charset="0"/>
                <a:cs typeface="Times New Roman" pitchFamily="18" charset="0"/>
              </a:rPr>
              <a:t>nước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đồng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tỏa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nhiều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nhiệt</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3429000" y="4114800"/>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0" smtClean="0">
                              <a:latin typeface="Cambria Math"/>
                            </a:rPr>
                            <m:t>𝐭</m:t>
                          </m:r>
                        </m:e>
                        <m:sup>
                          <m:r>
                            <a:rPr lang="en-US" b="1" i="0" smtClean="0">
                              <a:latin typeface="Cambria Math"/>
                            </a:rPr>
                            <m:t>𝐨</m:t>
                          </m:r>
                        </m:sup>
                      </m:sSup>
                    </m:oMath>
                  </m:oMathPara>
                </a14:m>
                <a:endParaRPr lang="en-US" b="1" dirty="0">
                  <a:latin typeface="Times New Roman" pitchFamily="18" charset="0"/>
                  <a:cs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429000" y="4114800"/>
                <a:ext cx="457200" cy="369332"/>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7630391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a:bodyPr>
          <a:lstStyle/>
          <a:p>
            <a:r>
              <a:rPr lang="en-US" sz="6000" dirty="0" smtClean="0">
                <a:solidFill>
                  <a:srgbClr val="FF0000"/>
                </a:solidFill>
                <a:latin typeface="Times New Roman" pitchFamily="18" charset="0"/>
                <a:cs typeface="Times New Roman" pitchFamily="18" charset="0"/>
              </a:rPr>
              <a:t>III. </a:t>
            </a:r>
            <a:r>
              <a:rPr lang="en-US" sz="6000" b="1" u="sng" dirty="0" err="1" smtClean="0">
                <a:solidFill>
                  <a:srgbClr val="FF0000"/>
                </a:solidFill>
                <a:latin typeface="Times New Roman" pitchFamily="18" charset="0"/>
                <a:cs typeface="Times New Roman" pitchFamily="18" charset="0"/>
              </a:rPr>
              <a:t>Kết</a:t>
            </a:r>
            <a:r>
              <a:rPr lang="en-US" sz="6000" b="1" u="sng" dirty="0" smtClean="0">
                <a:solidFill>
                  <a:srgbClr val="FF0000"/>
                </a:solidFill>
                <a:latin typeface="Times New Roman" pitchFamily="18" charset="0"/>
                <a:cs typeface="Times New Roman" pitchFamily="18" charset="0"/>
              </a:rPr>
              <a:t> </a:t>
            </a:r>
            <a:r>
              <a:rPr lang="en-US" sz="6000" b="1" u="sng" dirty="0" err="1" smtClean="0">
                <a:solidFill>
                  <a:srgbClr val="FF0000"/>
                </a:solidFill>
                <a:latin typeface="Times New Roman" pitchFamily="18" charset="0"/>
                <a:cs typeface="Times New Roman" pitchFamily="18" charset="0"/>
              </a:rPr>
              <a:t>luận</a:t>
            </a:r>
            <a:r>
              <a:rPr lang="en-US" sz="6000" dirty="0" smtClean="0">
                <a:solidFill>
                  <a:srgbClr val="FF0000"/>
                </a:solidFill>
                <a:latin typeface="Times New Roman" pitchFamily="18" charset="0"/>
                <a:cs typeface="Times New Roman" pitchFamily="18" charset="0"/>
              </a:rPr>
              <a:t>:</a:t>
            </a:r>
            <a:endParaRPr lang="en-US" sz="6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4525963"/>
          </a:xfrm>
          <a:solidFill>
            <a:schemeClr val="accent5">
              <a:lumMod val="20000"/>
              <a:lumOff val="80000"/>
            </a:schemeClr>
          </a:solidFill>
        </p:spPr>
        <p:txBody>
          <a:bodyPr>
            <a:normAutofit/>
          </a:bodyPr>
          <a:lstStyle/>
          <a:p>
            <a:pPr>
              <a:buFontTx/>
              <a:buChar char="-"/>
            </a:pPr>
            <a:r>
              <a:rPr lang="en-US" sz="4000" dirty="0" err="1" smtClean="0">
                <a:latin typeface="Times New Roman" pitchFamily="18" charset="0"/>
                <a:cs typeface="Times New Roman" pitchFamily="18" charset="0"/>
              </a:rPr>
              <a:t>Khí</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oxigen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một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đơn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chất</a:t>
            </a:r>
            <a:r>
              <a:rPr lang="en-US" sz="4000" dirty="0" smtClean="0">
                <a:latin typeface="Times New Roman" pitchFamily="18" charset="0"/>
                <a:cs typeface="Times New Roman" pitchFamily="18" charset="0"/>
              </a:rPr>
              <a:t> phi </a:t>
            </a:r>
            <a:r>
              <a:rPr lang="en-US" sz="4000" dirty="0" err="1" smtClean="0">
                <a:latin typeface="Times New Roman" pitchFamily="18" charset="0"/>
                <a:cs typeface="Times New Roman" pitchFamily="18" charset="0"/>
              </a:rPr>
              <a:t>kim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rất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hoạt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động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đặc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biệt</a:t>
            </a:r>
            <a:r>
              <a:rPr lang="en-US" sz="4000" dirty="0" smtClean="0">
                <a:latin typeface="Times New Roman" pitchFamily="18" charset="0"/>
                <a:cs typeface="Times New Roman" pitchFamily="18" charset="0"/>
              </a:rPr>
              <a:t> ở </a:t>
            </a:r>
            <a:r>
              <a:rPr lang="en-US" sz="4000" dirty="0" err="1" smtClean="0">
                <a:latin typeface="Times New Roman" pitchFamily="18" charset="0"/>
                <a:cs typeface="Times New Roman" pitchFamily="18" charset="0"/>
              </a:rPr>
              <a:t>nhiệt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độ</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cao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dễ</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dàng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tham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phản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ứng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hóa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học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với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nhiều</a:t>
            </a:r>
            <a:r>
              <a:rPr lang="en-US" sz="4000" dirty="0" smtClean="0">
                <a:latin typeface="Times New Roman" pitchFamily="18" charset="0"/>
                <a:cs typeface="Times New Roman" pitchFamily="18" charset="0"/>
              </a:rPr>
              <a:t> phi </a:t>
            </a:r>
            <a:r>
              <a:rPr lang="en-US" sz="4000" dirty="0" err="1" smtClean="0">
                <a:latin typeface="Times New Roman" pitchFamily="18" charset="0"/>
                <a:cs typeface="Times New Roman" pitchFamily="18" charset="0"/>
              </a:rPr>
              <a:t>kim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nhiều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kim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loại</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hợp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chất</a:t>
            </a:r>
            <a:r>
              <a:rPr lang="en-US" sz="4000" dirty="0" smtClean="0">
                <a:latin typeface="Times New Roman" pitchFamily="18" charset="0"/>
                <a:cs typeface="Times New Roman" pitchFamily="18" charset="0"/>
              </a:rPr>
              <a:t>.</a:t>
            </a:r>
          </a:p>
          <a:p>
            <a:pPr>
              <a:buFontTx/>
              <a:buChar char="-"/>
            </a:pP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hợp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chất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hóa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học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nguyên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oxigen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hóa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trị</a:t>
            </a:r>
            <a:r>
              <a:rPr lang="en-US" sz="4000" dirty="0" smtClean="0">
                <a:latin typeface="Times New Roman" pitchFamily="18" charset="0"/>
                <a:cs typeface="Times New Roman" pitchFamily="18" charset="0"/>
              </a:rPr>
              <a:t> II.</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3544104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155574" y="990600"/>
                <a:ext cx="8759825" cy="5334000"/>
              </a:xfrm>
            </p:spPr>
            <p:txBody>
              <a:bodyPr/>
              <a:lstStyle/>
              <a:p>
                <a:pPr marL="0" indent="0" algn="just">
                  <a:buNone/>
                </a:pPr>
                <a:r>
                  <a:rPr lang="en-US" b="1" dirty="0" smtClean="0">
                    <a:solidFill>
                      <a:srgbClr val="000000"/>
                    </a:solidFill>
                    <a:latin typeface="Times New Roman" pitchFamily="18" charset="0"/>
                    <a:cs typeface="Times New Roman" pitchFamily="18" charset="0"/>
                  </a:rPr>
                  <a:t>Bài </a:t>
                </a:r>
                <a:r>
                  <a:rPr lang="en-US" b="1" dirty="0">
                    <a:solidFill>
                      <a:srgbClr val="000000"/>
                    </a:solidFill>
                    <a:latin typeface="Times New Roman" pitchFamily="18" charset="0"/>
                    <a:cs typeface="Times New Roman" pitchFamily="18" charset="0"/>
                  </a:rPr>
                  <a:t>1</a:t>
                </a:r>
                <a:r>
                  <a:rPr lang="en-US" b="1" dirty="0" smtClean="0">
                    <a:solidFill>
                      <a:srgbClr val="000000"/>
                    </a:solidFill>
                    <a:latin typeface="Times New Roman" pitchFamily="18" charset="0"/>
                    <a:cs typeface="Times New Roman" pitchFamily="18" charset="0"/>
                  </a:rPr>
                  <a:t>: </a:t>
                </a:r>
                <a:r>
                  <a:rPr lang="vi-VN" dirty="0" smtClean="0">
                    <a:solidFill>
                      <a:srgbClr val="000000"/>
                    </a:solidFill>
                    <a:latin typeface="Times New Roman" pitchFamily="18" charset="0"/>
                    <a:cs typeface="Times New Roman" pitchFamily="18" charset="0"/>
                  </a:rPr>
                  <a:t>Nêu </a:t>
                </a:r>
                <a:r>
                  <a:rPr lang="vi-VN" dirty="0">
                    <a:solidFill>
                      <a:srgbClr val="000000"/>
                    </a:solidFill>
                    <a:latin typeface="Times New Roman" pitchFamily="18" charset="0"/>
                    <a:cs typeface="Times New Roman" pitchFamily="18" charset="0"/>
                  </a:rPr>
                  <a:t>các thí dụ chứng minh rằng </a:t>
                </a:r>
                <a:r>
                  <a:rPr lang="vi-VN" dirty="0" smtClean="0">
                    <a:solidFill>
                      <a:srgbClr val="000000"/>
                    </a:solidFill>
                    <a:latin typeface="Times New Roman" pitchFamily="18" charset="0"/>
                    <a:cs typeface="Times New Roman" pitchFamily="18" charset="0"/>
                  </a:rPr>
                  <a:t>ox</a:t>
                </a:r>
                <a:r>
                  <a:rPr lang="en-US" dirty="0" err="1" smtClean="0">
                    <a:solidFill>
                      <a:srgbClr val="000000"/>
                    </a:solidFill>
                    <a:latin typeface="Times New Roman" pitchFamily="18" charset="0"/>
                    <a:cs typeface="Times New Roman" pitchFamily="18" charset="0"/>
                  </a:rPr>
                  <a:t>igen</a:t>
                </a:r>
                <a:r>
                  <a:rPr lang="vi-VN" dirty="0" smtClean="0">
                    <a:solidFill>
                      <a:srgbClr val="000000"/>
                    </a:solidFill>
                    <a:latin typeface="Times New Roman" pitchFamily="18" charset="0"/>
                    <a:cs typeface="Times New Roman" pitchFamily="18" charset="0"/>
                  </a:rPr>
                  <a:t> </a:t>
                </a:r>
                <a:r>
                  <a:rPr lang="vi-VN" dirty="0">
                    <a:solidFill>
                      <a:srgbClr val="000000"/>
                    </a:solidFill>
                    <a:latin typeface="Times New Roman" pitchFamily="18" charset="0"/>
                    <a:cs typeface="Times New Roman" pitchFamily="18" charset="0"/>
                  </a:rPr>
                  <a:t>là một đơn chất rất hoạt động (đặc biệt ở nhiệt độ cao</a:t>
                </a:r>
                <a:r>
                  <a:rPr lang="vi-VN" dirty="0" smtClean="0">
                    <a:solidFill>
                      <a:srgbClr val="000000"/>
                    </a:solidFill>
                    <a:latin typeface="Times New Roman" pitchFamily="18" charset="0"/>
                    <a:cs typeface="Times New Roman" pitchFamily="18" charset="0"/>
                  </a:rPr>
                  <a:t>)</a:t>
                </a:r>
                <a:r>
                  <a:rPr lang="en-US" dirty="0" smtClean="0">
                    <a:solidFill>
                      <a:srgbClr val="000000"/>
                    </a:solidFill>
                    <a:latin typeface="Times New Roman" pitchFamily="18" charset="0"/>
                    <a:cs typeface="Times New Roman" pitchFamily="18" charset="0"/>
                  </a:rPr>
                  <a:t> ?</a:t>
                </a:r>
              </a:p>
              <a:p>
                <a:pPr algn="just">
                  <a:buFont typeface="Wingdings" pitchFamily="2" charset="2"/>
                  <a:buChar char="Ø"/>
                </a:pPr>
                <a:r>
                  <a:rPr lang="en-US" b="1" u="sng" dirty="0" smtClean="0">
                    <a:solidFill>
                      <a:srgbClr val="000000"/>
                    </a:solidFill>
                    <a:latin typeface="Times New Roman" pitchFamily="18" charset="0"/>
                    <a:cs typeface="Times New Roman" pitchFamily="18" charset="0"/>
                  </a:rPr>
                  <a:t> TRẢ LỜI :</a:t>
                </a:r>
                <a:endParaRPr lang="en-US" b="1" u="sng" dirty="0">
                  <a:solidFill>
                    <a:srgbClr val="000000"/>
                  </a:solidFill>
                  <a:latin typeface="Times New Roman" pitchFamily="18" charset="0"/>
                  <a:cs typeface="Times New Roman" pitchFamily="18" charset="0"/>
                </a:endParaRPr>
              </a:p>
              <a:p>
                <a:pPr marL="0" indent="0" algn="just">
                  <a:buNone/>
                </a:pPr>
                <a:r>
                  <a:rPr lang="vi-VN" b="1" dirty="0" smtClean="0">
                    <a:solidFill>
                      <a:srgbClr val="FF0000"/>
                    </a:solidFill>
                    <a:latin typeface="Times New Roman" pitchFamily="18" charset="0"/>
                    <a:cs typeface="Times New Roman" pitchFamily="18" charset="0"/>
                  </a:rPr>
                  <a:t>Oxi</a:t>
                </a:r>
                <a:r>
                  <a:rPr lang="en-US" b="1" dirty="0" smtClean="0">
                    <a:solidFill>
                      <a:srgbClr val="FF0000"/>
                    </a:solidFill>
                    <a:latin typeface="Times New Roman" pitchFamily="18" charset="0"/>
                    <a:cs typeface="Times New Roman" pitchFamily="18" charset="0"/>
                  </a:rPr>
                  <a:t>gen</a:t>
                </a:r>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là một đơn chất rất hoạt động (đặc biệt ở nhiệt độ cao), ví dụ:</a:t>
                </a:r>
              </a:p>
              <a:p>
                <a:pPr algn="just"/>
                <a:r>
                  <a:rPr lang="vi-VN" b="1" dirty="0">
                    <a:solidFill>
                      <a:srgbClr val="FF0000"/>
                    </a:solidFill>
                    <a:latin typeface="Times New Roman" pitchFamily="18" charset="0"/>
                    <a:cs typeface="Times New Roman" pitchFamily="18" charset="0"/>
                  </a:rPr>
                  <a:t>3Fe + 2O</a:t>
                </a:r>
                <a:r>
                  <a:rPr lang="vi-VN" b="1" baseline="-25000" dirty="0">
                    <a:solidFill>
                      <a:srgbClr val="FF0000"/>
                    </a:solidFill>
                    <a:latin typeface="Times New Roman" pitchFamily="18" charset="0"/>
                    <a:cs typeface="Times New Roman" pitchFamily="18" charset="0"/>
                  </a:rPr>
                  <a:t>2</a:t>
                </a:r>
                <a:r>
                  <a:rPr lang="vi-VN" b="1" dirty="0">
                    <a:solidFill>
                      <a:srgbClr val="FF0000"/>
                    </a:solidFill>
                    <a:latin typeface="Times New Roman" pitchFamily="18" charset="0"/>
                    <a:cs typeface="Times New Roman" pitchFamily="18" charset="0"/>
                  </a:rPr>
                  <a:t> </a:t>
                </a:r>
                <a14:m>
                  <m:oMath xmlns:m="http://schemas.openxmlformats.org/officeDocument/2006/math">
                    <m:groupChr>
                      <m:groupChrPr>
                        <m:chr m:val="→"/>
                        <m:vertJc m:val="bot"/>
                        <m:ctrlPr>
                          <a:rPr lang="vi-VN" b="1" i="1" smtClean="0">
                            <a:solidFill>
                              <a:srgbClr val="FF0000"/>
                            </a:solidFill>
                            <a:latin typeface="Cambria Math" panose="02040503050406030204" pitchFamily="18" charset="0"/>
                            <a:cs typeface="Times New Roman" pitchFamily="18" charset="0"/>
                          </a:rPr>
                        </m:ctrlPr>
                      </m:groupChrPr>
                      <m:e>
                        <m:r>
                          <m:rPr>
                            <m:brk m:alnAt="2"/>
                          </m:rPr>
                          <a:rPr lang="en-US" b="1" i="1" smtClean="0">
                            <a:solidFill>
                              <a:srgbClr val="FF0000"/>
                            </a:solidFill>
                            <a:latin typeface="Cambria Math"/>
                            <a:cs typeface="Times New Roman" pitchFamily="18" charset="0"/>
                          </a:rPr>
                          <m:t>𝒕</m:t>
                        </m:r>
                        <m:r>
                          <a:rPr lang="en-US" b="1" i="1" smtClean="0">
                            <a:solidFill>
                              <a:srgbClr val="FF0000"/>
                            </a:solidFill>
                            <a:latin typeface="Cambria Math"/>
                            <a:cs typeface="Times New Roman" pitchFamily="18" charset="0"/>
                          </a:rPr>
                          <m:t>𝒐</m:t>
                        </m:r>
                      </m:e>
                    </m:groupChr>
                  </m:oMath>
                </a14:m>
                <a:r>
                  <a:rPr lang="vi-VN" b="1" dirty="0">
                    <a:solidFill>
                      <a:srgbClr val="FF0000"/>
                    </a:solidFill>
                    <a:latin typeface="Times New Roman" pitchFamily="18" charset="0"/>
                    <a:cs typeface="Times New Roman" pitchFamily="18" charset="0"/>
                  </a:rPr>
                  <a:t>Fe</a:t>
                </a:r>
                <a:r>
                  <a:rPr lang="vi-VN" b="1" baseline="-25000" dirty="0">
                    <a:solidFill>
                      <a:srgbClr val="FF0000"/>
                    </a:solidFill>
                    <a:latin typeface="Times New Roman" pitchFamily="18" charset="0"/>
                    <a:cs typeface="Times New Roman" pitchFamily="18" charset="0"/>
                  </a:rPr>
                  <a:t>3</a:t>
                </a:r>
                <a:r>
                  <a:rPr lang="vi-VN" b="1" dirty="0">
                    <a:solidFill>
                      <a:srgbClr val="FF0000"/>
                    </a:solidFill>
                    <a:latin typeface="Times New Roman" pitchFamily="18" charset="0"/>
                    <a:cs typeface="Times New Roman" pitchFamily="18" charset="0"/>
                  </a:rPr>
                  <a:t>O</a:t>
                </a:r>
                <a:r>
                  <a:rPr lang="vi-VN" b="1" baseline="-25000" dirty="0">
                    <a:solidFill>
                      <a:srgbClr val="FF0000"/>
                    </a:solidFill>
                    <a:latin typeface="Times New Roman" pitchFamily="18" charset="0"/>
                    <a:cs typeface="Times New Roman" pitchFamily="18" charset="0"/>
                  </a:rPr>
                  <a:t>4</a:t>
                </a:r>
                <a:r>
                  <a:rPr lang="vi-VN" b="1" dirty="0">
                    <a:solidFill>
                      <a:srgbClr val="FF0000"/>
                    </a:solidFill>
                    <a:latin typeface="Times New Roman" pitchFamily="18" charset="0"/>
                    <a:cs typeface="Times New Roman" pitchFamily="18" charset="0"/>
                  </a:rPr>
                  <a:t>.</a:t>
                </a:r>
              </a:p>
              <a:p>
                <a:pPr algn="just"/>
                <a:r>
                  <a:rPr lang="vi-VN" b="1" dirty="0">
                    <a:solidFill>
                      <a:srgbClr val="FF0000"/>
                    </a:solidFill>
                    <a:latin typeface="Times New Roman" pitchFamily="18" charset="0"/>
                    <a:cs typeface="Times New Roman" pitchFamily="18" charset="0"/>
                  </a:rPr>
                  <a:t>S + O</a:t>
                </a:r>
                <a:r>
                  <a:rPr lang="vi-VN" b="1" baseline="-25000" dirty="0">
                    <a:solidFill>
                      <a:srgbClr val="FF0000"/>
                    </a:solidFill>
                    <a:latin typeface="Times New Roman" pitchFamily="18" charset="0"/>
                    <a:cs typeface="Times New Roman" pitchFamily="18" charset="0"/>
                  </a:rPr>
                  <a:t>2</a:t>
                </a:r>
                <a:r>
                  <a:rPr lang="vi-VN" b="1" dirty="0">
                    <a:solidFill>
                      <a:srgbClr val="FF0000"/>
                    </a:solidFill>
                    <a:latin typeface="Times New Roman" pitchFamily="18" charset="0"/>
                    <a:cs typeface="Times New Roman" pitchFamily="18" charset="0"/>
                  </a:rPr>
                  <a:t> </a:t>
                </a:r>
                <a14:m>
                  <m:oMath xmlns:m="http://schemas.openxmlformats.org/officeDocument/2006/math">
                    <m:groupChr>
                      <m:groupChrPr>
                        <m:chr m:val="→"/>
                        <m:vertJc m:val="bot"/>
                        <m:ctrlPr>
                          <a:rPr lang="vi-VN" b="1" i="1" smtClean="0">
                            <a:solidFill>
                              <a:srgbClr val="FF0000"/>
                            </a:solidFill>
                            <a:latin typeface="Cambria Math" panose="02040503050406030204" pitchFamily="18" charset="0"/>
                            <a:cs typeface="Times New Roman" pitchFamily="18" charset="0"/>
                          </a:rPr>
                        </m:ctrlPr>
                      </m:groupChrPr>
                      <m:e>
                        <m:r>
                          <m:rPr>
                            <m:brk m:alnAt="2"/>
                          </m:rPr>
                          <a:rPr lang="en-US" b="1" i="1" smtClean="0">
                            <a:solidFill>
                              <a:srgbClr val="FF0000"/>
                            </a:solidFill>
                            <a:latin typeface="Cambria Math"/>
                            <a:cs typeface="Times New Roman" pitchFamily="18" charset="0"/>
                          </a:rPr>
                          <m:t>𝒕</m:t>
                        </m:r>
                        <m:r>
                          <a:rPr lang="en-US" b="1" i="1" smtClean="0">
                            <a:solidFill>
                              <a:srgbClr val="FF0000"/>
                            </a:solidFill>
                            <a:latin typeface="Cambria Math"/>
                            <a:cs typeface="Times New Roman" pitchFamily="18" charset="0"/>
                          </a:rPr>
                          <m:t>𝒐</m:t>
                        </m:r>
                      </m:e>
                    </m:groupChr>
                  </m:oMath>
                </a14:m>
                <a:r>
                  <a:rPr lang="vi-VN" b="1" dirty="0">
                    <a:solidFill>
                      <a:srgbClr val="FF0000"/>
                    </a:solidFill>
                    <a:latin typeface="Times New Roman" pitchFamily="18" charset="0"/>
                    <a:cs typeface="Times New Roman" pitchFamily="18" charset="0"/>
                  </a:rPr>
                  <a:t>SO</a:t>
                </a:r>
                <a:r>
                  <a:rPr lang="vi-VN" b="1" baseline="-25000" dirty="0">
                    <a:solidFill>
                      <a:srgbClr val="FF0000"/>
                    </a:solidFill>
                    <a:latin typeface="Times New Roman" pitchFamily="18" charset="0"/>
                    <a:cs typeface="Times New Roman" pitchFamily="18" charset="0"/>
                  </a:rPr>
                  <a:t>2</a:t>
                </a:r>
                <a:r>
                  <a:rPr lang="vi-VN" b="1" dirty="0">
                    <a:solidFill>
                      <a:srgbClr val="FF0000"/>
                    </a:solidFill>
                    <a:latin typeface="Times New Roman" pitchFamily="18" charset="0"/>
                    <a:cs typeface="Times New Roman" pitchFamily="18" charset="0"/>
                  </a:rPr>
                  <a:t>.</a:t>
                </a:r>
              </a:p>
              <a:p>
                <a:pPr marL="0" indent="0" algn="just">
                  <a:buNone/>
                </a:pPr>
                <a:endParaRPr lang="en-US" dirty="0">
                  <a:latin typeface="Times New Roman" pitchFamily="18" charset="0"/>
                  <a:cs typeface="Times New Roman" pitchFamily="18" charset="0"/>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155574" y="990600"/>
                <a:ext cx="8759825" cy="5334000"/>
              </a:xfrm>
              <a:blipFill rotWithShape="0">
                <a:blip r:embed="rId2"/>
                <a:stretch>
                  <a:fillRect l="-1811" t="-1600" r="-1811"/>
                </a:stretch>
              </a:blipFill>
            </p:spPr>
            <p:txBody>
              <a:bodyPr/>
              <a:lstStyle/>
              <a:p>
                <a:r>
                  <a:rPr lang="en-US">
                    <a:noFill/>
                  </a:rPr>
                  <a:t> </a:t>
                </a:r>
              </a:p>
            </p:txBody>
          </p:sp>
        </mc:Fallback>
      </mc:AlternateContent>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886200"/>
            <a:ext cx="3471862" cy="3143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457200" y="152400"/>
            <a:ext cx="8229600" cy="762000"/>
          </a:xfrm>
        </p:spPr>
        <p:txBody>
          <a:bodyPr/>
          <a:lstStyle/>
          <a:p>
            <a:r>
              <a:rPr lang="en-US"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TẬP</a:t>
            </a:r>
            <a:endParaRPr lang="en-US"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1019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304801" y="265641"/>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b="1" u="sng" dirty="0">
                <a:solidFill>
                  <a:srgbClr val="0033CC"/>
                </a:solidFill>
                <a:latin typeface="Times New Roman" pitchFamily="18" charset="0"/>
                <a:cs typeface="Times New Roman" pitchFamily="18" charset="0"/>
              </a:rPr>
              <a:t>Bài </a:t>
            </a:r>
            <a:r>
              <a:rPr lang="en-US" altLang="en-US" b="1" u="sng" dirty="0" smtClean="0">
                <a:solidFill>
                  <a:srgbClr val="0033CC"/>
                </a:solidFill>
                <a:latin typeface="Times New Roman" pitchFamily="18" charset="0"/>
                <a:cs typeface="Times New Roman" pitchFamily="18" charset="0"/>
              </a:rPr>
              <a:t>2</a:t>
            </a:r>
            <a:r>
              <a:rPr lang="en-US" altLang="en-US" b="1" dirty="0">
                <a:solidFill>
                  <a:srgbClr val="0033CC"/>
                </a:solidFill>
                <a:latin typeface="Times New Roman" pitchFamily="18" charset="0"/>
                <a:cs typeface="Times New Roman" pitchFamily="18" charset="0"/>
              </a:rPr>
              <a:t>:</a:t>
            </a:r>
            <a:endParaRPr lang="en-US" altLang="en-US" b="1" u="sng" dirty="0">
              <a:solidFill>
                <a:srgbClr val="0033CC"/>
              </a:solidFill>
              <a:latin typeface="Times New Roman" pitchFamily="18" charset="0"/>
              <a:cs typeface="Times New Roman" pitchFamily="18" charset="0"/>
            </a:endParaRPr>
          </a:p>
        </p:txBody>
      </p:sp>
      <p:sp>
        <p:nvSpPr>
          <p:cNvPr id="5" name="Text Box 26"/>
          <p:cNvSpPr txBox="1">
            <a:spLocks noChangeArrowheads="1"/>
          </p:cNvSpPr>
          <p:nvPr/>
        </p:nvSpPr>
        <p:spPr bwMode="auto">
          <a:xfrm>
            <a:off x="935567" y="3328987"/>
            <a:ext cx="6305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a:latin typeface="Times New Roman" pitchFamily="18" charset="0"/>
              </a:rPr>
              <a:t>b.  …Zn    +  ...    </a:t>
            </a:r>
            <a:r>
              <a:rPr lang="en-US" altLang="en-US" sz="2800" b="1" baseline="-25000">
                <a:latin typeface="Times New Roman" pitchFamily="18" charset="0"/>
              </a:rPr>
              <a:t>                   </a:t>
            </a:r>
            <a:r>
              <a:rPr lang="en-US" altLang="en-US" sz="2800" b="1">
                <a:latin typeface="Times New Roman" pitchFamily="18" charset="0"/>
              </a:rPr>
              <a:t>… ZnO</a:t>
            </a:r>
            <a:r>
              <a:rPr lang="en-US" altLang="en-US" sz="2800" baseline="-25000">
                <a:latin typeface="Times New Roman" pitchFamily="18" charset="0"/>
              </a:rPr>
              <a:t>                     </a:t>
            </a:r>
            <a:endParaRPr lang="en-US" altLang="en-US" sz="2800">
              <a:latin typeface="Times New Roman" pitchFamily="18" charset="0"/>
            </a:endParaRPr>
          </a:p>
        </p:txBody>
      </p:sp>
      <p:sp>
        <p:nvSpPr>
          <p:cNvPr id="6" name="Text Box 26"/>
          <p:cNvSpPr txBox="1">
            <a:spLocks noChangeArrowheads="1"/>
          </p:cNvSpPr>
          <p:nvPr/>
        </p:nvSpPr>
        <p:spPr bwMode="auto">
          <a:xfrm>
            <a:off x="954617" y="4776787"/>
            <a:ext cx="6305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a:latin typeface="Times New Roman" pitchFamily="18" charset="0"/>
              </a:rPr>
              <a:t>d. </a:t>
            </a:r>
            <a:r>
              <a:rPr lang="en-US" altLang="en-US" sz="2800" b="1">
                <a:solidFill>
                  <a:srgbClr val="3333CC"/>
                </a:solidFill>
                <a:latin typeface="Times New Roman" pitchFamily="18" charset="0"/>
              </a:rPr>
              <a:t>C</a:t>
            </a:r>
            <a:r>
              <a:rPr lang="en-US" altLang="en-US" sz="2800" b="1">
                <a:latin typeface="Times New Roman" pitchFamily="18" charset="0"/>
              </a:rPr>
              <a:t> +  O</a:t>
            </a:r>
            <a:r>
              <a:rPr lang="en-US" altLang="en-US" sz="2800" b="1" baseline="-25000">
                <a:latin typeface="Times New Roman" pitchFamily="18" charset="0"/>
              </a:rPr>
              <a:t>2                       </a:t>
            </a:r>
            <a:r>
              <a:rPr lang="en-US" altLang="en-US" sz="2800" b="1">
                <a:latin typeface="Times New Roman" pitchFamily="18" charset="0"/>
              </a:rPr>
              <a:t>CO</a:t>
            </a:r>
            <a:r>
              <a:rPr lang="en-US" altLang="en-US" sz="2800" b="1" baseline="-25000">
                <a:latin typeface="Times New Roman" pitchFamily="18" charset="0"/>
              </a:rPr>
              <a:t>2</a:t>
            </a:r>
            <a:r>
              <a:rPr lang="en-US" altLang="en-US" sz="2800" baseline="-25000">
                <a:latin typeface="Times New Roman" pitchFamily="18" charset="0"/>
              </a:rPr>
              <a:t>                    </a:t>
            </a:r>
            <a:endParaRPr lang="en-US" altLang="en-US" sz="2800">
              <a:latin typeface="Times New Roman" pitchFamily="18" charset="0"/>
            </a:endParaRPr>
          </a:p>
        </p:txBody>
      </p:sp>
      <p:sp>
        <p:nvSpPr>
          <p:cNvPr id="7" name="Text Box 26"/>
          <p:cNvSpPr txBox="1">
            <a:spLocks noChangeArrowheads="1"/>
          </p:cNvSpPr>
          <p:nvPr/>
        </p:nvSpPr>
        <p:spPr bwMode="auto">
          <a:xfrm>
            <a:off x="830792" y="2719387"/>
            <a:ext cx="5543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a:latin typeface="Times New Roman" pitchFamily="18" charset="0"/>
              </a:rPr>
              <a:t>a. </a:t>
            </a:r>
            <a:r>
              <a:rPr lang="en-US" altLang="en-US" sz="2800" b="1">
                <a:solidFill>
                  <a:srgbClr val="3333CC"/>
                </a:solidFill>
                <a:latin typeface="Times New Roman" pitchFamily="18" charset="0"/>
              </a:rPr>
              <a:t>4   </a:t>
            </a:r>
            <a:r>
              <a:rPr lang="en-US" altLang="en-US" sz="2800" b="1">
                <a:latin typeface="Times New Roman" pitchFamily="18" charset="0"/>
              </a:rPr>
              <a:t>         </a:t>
            </a:r>
            <a:r>
              <a:rPr lang="en-US" altLang="en-US" sz="2800" b="1">
                <a:solidFill>
                  <a:srgbClr val="3333CC"/>
                </a:solidFill>
                <a:latin typeface="Times New Roman" pitchFamily="18" charset="0"/>
              </a:rPr>
              <a:t>3</a:t>
            </a:r>
            <a:r>
              <a:rPr lang="en-US" altLang="en-US" sz="2800" b="1">
                <a:latin typeface="Times New Roman" pitchFamily="18" charset="0"/>
              </a:rPr>
              <a:t> </a:t>
            </a:r>
            <a:r>
              <a:rPr lang="en-US" altLang="en-US" sz="2800" b="1" baseline="-25000">
                <a:latin typeface="Times New Roman" pitchFamily="18" charset="0"/>
              </a:rPr>
              <a:t> </a:t>
            </a:r>
            <a:r>
              <a:rPr lang="en-US" altLang="en-US" sz="2800" b="1">
                <a:latin typeface="Times New Roman" pitchFamily="18" charset="0"/>
              </a:rPr>
              <a:t>    </a:t>
            </a:r>
            <a:r>
              <a:rPr lang="en-US" altLang="en-US" sz="2800" b="1" baseline="-25000">
                <a:latin typeface="Times New Roman" pitchFamily="18" charset="0"/>
              </a:rPr>
              <a:t>                      </a:t>
            </a:r>
            <a:r>
              <a:rPr lang="en-US" altLang="en-US" sz="2800" b="1">
                <a:solidFill>
                  <a:srgbClr val="3333CC"/>
                </a:solidFill>
                <a:latin typeface="Times New Roman" pitchFamily="18" charset="0"/>
              </a:rPr>
              <a:t>2</a:t>
            </a:r>
            <a:r>
              <a:rPr lang="en-US" altLang="en-US" sz="2800" b="1">
                <a:latin typeface="Times New Roman" pitchFamily="18" charset="0"/>
              </a:rPr>
              <a:t> </a:t>
            </a:r>
            <a:r>
              <a:rPr lang="en-US" altLang="en-US" sz="2800" baseline="-25000">
                <a:latin typeface="Times New Roman" pitchFamily="18" charset="0"/>
              </a:rPr>
              <a:t>                     </a:t>
            </a:r>
            <a:endParaRPr lang="en-US" altLang="en-US" sz="2800">
              <a:latin typeface="Times New Roman" pitchFamily="18" charset="0"/>
            </a:endParaRPr>
          </a:p>
        </p:txBody>
      </p:sp>
      <p:sp>
        <p:nvSpPr>
          <p:cNvPr id="8" name="Text Box 26"/>
          <p:cNvSpPr txBox="1">
            <a:spLocks noChangeArrowheads="1"/>
          </p:cNvSpPr>
          <p:nvPr/>
        </p:nvSpPr>
        <p:spPr bwMode="auto">
          <a:xfrm>
            <a:off x="935567" y="4014787"/>
            <a:ext cx="7086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dirty="0">
                <a:latin typeface="Times New Roman" pitchFamily="18" charset="0"/>
              </a:rPr>
              <a:t>c.   </a:t>
            </a:r>
            <a:r>
              <a:rPr lang="en-US" altLang="en-US" sz="2800" b="1" dirty="0">
                <a:solidFill>
                  <a:srgbClr val="3333CC"/>
                </a:solidFill>
                <a:latin typeface="Times New Roman" pitchFamily="18" charset="0"/>
              </a:rPr>
              <a:t>2</a:t>
            </a:r>
            <a:r>
              <a:rPr lang="en-US" altLang="en-US" sz="2800" b="1" dirty="0">
                <a:latin typeface="Times New Roman" pitchFamily="18" charset="0"/>
              </a:rPr>
              <a:t>              +  </a:t>
            </a:r>
            <a:r>
              <a:rPr lang="en-US" altLang="en-US" sz="2800" b="1" dirty="0">
                <a:solidFill>
                  <a:srgbClr val="3333CC"/>
                </a:solidFill>
                <a:latin typeface="Times New Roman" pitchFamily="18" charset="0"/>
              </a:rPr>
              <a:t>13</a:t>
            </a:r>
            <a:r>
              <a:rPr lang="en-US" altLang="en-US" sz="2800" b="1" baseline="-25000" dirty="0">
                <a:latin typeface="Times New Roman" pitchFamily="18" charset="0"/>
              </a:rPr>
              <a:t>                          </a:t>
            </a:r>
            <a:r>
              <a:rPr lang="en-US" altLang="en-US" sz="2800" b="1" dirty="0">
                <a:solidFill>
                  <a:srgbClr val="3333CC"/>
                </a:solidFill>
                <a:latin typeface="Times New Roman" pitchFamily="18" charset="0"/>
              </a:rPr>
              <a:t>8</a:t>
            </a:r>
            <a:r>
              <a:rPr lang="en-US" altLang="en-US" sz="2800" b="1" baseline="-25000" dirty="0">
                <a:latin typeface="Times New Roman" pitchFamily="18" charset="0"/>
              </a:rPr>
              <a:t>        </a:t>
            </a:r>
            <a:r>
              <a:rPr lang="en-US" altLang="en-US" sz="2800" b="1" dirty="0">
                <a:latin typeface="Times New Roman" pitchFamily="18" charset="0"/>
              </a:rPr>
              <a:t>    +  </a:t>
            </a:r>
            <a:r>
              <a:rPr lang="en-US" altLang="en-US" sz="2800" b="1" dirty="0">
                <a:solidFill>
                  <a:srgbClr val="3333CC"/>
                </a:solidFill>
                <a:latin typeface="Times New Roman" pitchFamily="18" charset="0"/>
              </a:rPr>
              <a:t>10</a:t>
            </a:r>
            <a:endParaRPr lang="en-US" altLang="en-US" sz="2800" dirty="0">
              <a:latin typeface="Times New Roman" pitchFamily="18" charset="0"/>
            </a:endParaRPr>
          </a:p>
        </p:txBody>
      </p:sp>
      <p:cxnSp>
        <p:nvCxnSpPr>
          <p:cNvPr id="9" name="Straight Arrow Connector 8"/>
          <p:cNvCxnSpPr/>
          <p:nvPr/>
        </p:nvCxnSpPr>
        <p:spPr>
          <a:xfrm>
            <a:off x="3451755" y="2947987"/>
            <a:ext cx="6842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3602567" y="3633787"/>
            <a:ext cx="838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4078817" y="4386262"/>
            <a:ext cx="8001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2916767" y="5081587"/>
            <a:ext cx="838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TextBox 9"/>
          <p:cNvSpPr txBox="1">
            <a:spLocks noChangeArrowheads="1"/>
          </p:cNvSpPr>
          <p:nvPr/>
        </p:nvSpPr>
        <p:spPr bwMode="auto">
          <a:xfrm>
            <a:off x="3602567" y="2490787"/>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a:latin typeface="Times New Roman" pitchFamily="18" charset="0"/>
                <a:cs typeface="Times New Roman" pitchFamily="18" charset="0"/>
              </a:rPr>
              <a:t>t</a:t>
            </a:r>
            <a:r>
              <a:rPr lang="en-US" altLang="en-US" sz="2800" baseline="30000">
                <a:latin typeface="Times New Roman" pitchFamily="18" charset="0"/>
                <a:cs typeface="Times New Roman" pitchFamily="18" charset="0"/>
              </a:rPr>
              <a:t>0</a:t>
            </a:r>
            <a:endParaRPr lang="en-US" altLang="en-US" sz="2800">
              <a:latin typeface="Times New Roman" pitchFamily="18" charset="0"/>
              <a:cs typeface="Times New Roman" pitchFamily="18" charset="0"/>
            </a:endParaRPr>
          </a:p>
        </p:txBody>
      </p:sp>
      <p:sp>
        <p:nvSpPr>
          <p:cNvPr id="14" name="TextBox 9"/>
          <p:cNvSpPr txBox="1">
            <a:spLocks noChangeArrowheads="1"/>
          </p:cNvSpPr>
          <p:nvPr/>
        </p:nvSpPr>
        <p:spPr bwMode="auto">
          <a:xfrm>
            <a:off x="3754967" y="3176587"/>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a:latin typeface="Times New Roman" pitchFamily="18" charset="0"/>
                <a:cs typeface="Times New Roman" pitchFamily="18" charset="0"/>
              </a:rPr>
              <a:t>t</a:t>
            </a:r>
            <a:r>
              <a:rPr lang="en-US" altLang="en-US" sz="2800" baseline="30000">
                <a:latin typeface="Times New Roman" pitchFamily="18" charset="0"/>
                <a:cs typeface="Times New Roman" pitchFamily="18" charset="0"/>
              </a:rPr>
              <a:t>0</a:t>
            </a:r>
            <a:endParaRPr lang="en-US" altLang="en-US" sz="2800">
              <a:latin typeface="Times New Roman" pitchFamily="18" charset="0"/>
              <a:cs typeface="Times New Roman" pitchFamily="18" charset="0"/>
            </a:endParaRPr>
          </a:p>
        </p:txBody>
      </p:sp>
      <p:sp>
        <p:nvSpPr>
          <p:cNvPr id="15" name="TextBox 9"/>
          <p:cNvSpPr txBox="1">
            <a:spLocks noChangeArrowheads="1"/>
          </p:cNvSpPr>
          <p:nvPr/>
        </p:nvSpPr>
        <p:spPr bwMode="auto">
          <a:xfrm>
            <a:off x="4212168" y="3852862"/>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dirty="0">
                <a:latin typeface="Times New Roman" pitchFamily="18" charset="0"/>
                <a:cs typeface="Times New Roman" pitchFamily="18" charset="0"/>
              </a:rPr>
              <a:t>t</a:t>
            </a:r>
            <a:r>
              <a:rPr lang="en-US" altLang="en-US" sz="2800" baseline="30000" dirty="0">
                <a:latin typeface="Times New Roman" pitchFamily="18" charset="0"/>
                <a:cs typeface="Times New Roman" pitchFamily="18" charset="0"/>
              </a:rPr>
              <a:t>0</a:t>
            </a:r>
            <a:endParaRPr lang="en-US" altLang="en-US" sz="2800" dirty="0">
              <a:latin typeface="Times New Roman" pitchFamily="18" charset="0"/>
              <a:cs typeface="Times New Roman" pitchFamily="18" charset="0"/>
            </a:endParaRPr>
          </a:p>
        </p:txBody>
      </p:sp>
      <p:sp>
        <p:nvSpPr>
          <p:cNvPr id="16" name="TextBox 9"/>
          <p:cNvSpPr txBox="1">
            <a:spLocks noChangeArrowheads="1"/>
          </p:cNvSpPr>
          <p:nvPr/>
        </p:nvSpPr>
        <p:spPr bwMode="auto">
          <a:xfrm>
            <a:off x="2992967" y="4624387"/>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a:latin typeface="Times New Roman" pitchFamily="18" charset="0"/>
                <a:cs typeface="Times New Roman" pitchFamily="18" charset="0"/>
              </a:rPr>
              <a:t>t</a:t>
            </a:r>
            <a:r>
              <a:rPr lang="en-US" altLang="en-US" sz="2800" baseline="30000">
                <a:latin typeface="Times New Roman" pitchFamily="18" charset="0"/>
                <a:cs typeface="Times New Roman" pitchFamily="18" charset="0"/>
              </a:rPr>
              <a:t>0</a:t>
            </a:r>
            <a:endParaRPr lang="en-US" altLang="en-US" sz="2800">
              <a:latin typeface="Times New Roman" pitchFamily="18" charset="0"/>
              <a:cs typeface="Times New Roman" pitchFamily="18" charset="0"/>
            </a:endParaRPr>
          </a:p>
        </p:txBody>
      </p:sp>
      <p:sp>
        <p:nvSpPr>
          <p:cNvPr id="17" name="Text Box 12"/>
          <p:cNvSpPr txBox="1">
            <a:spLocks noChangeArrowheads="1"/>
          </p:cNvSpPr>
          <p:nvPr/>
        </p:nvSpPr>
        <p:spPr bwMode="auto">
          <a:xfrm>
            <a:off x="194734" y="1175807"/>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b="1" dirty="0">
                <a:latin typeface="Times New Roman" pitchFamily="18" charset="0"/>
                <a:cs typeface="Times New Roman" pitchFamily="18" charset="0"/>
              </a:rPr>
              <a:t>Hoàn thành các phương trình phản ứng sau:</a:t>
            </a:r>
          </a:p>
        </p:txBody>
      </p:sp>
      <p:sp>
        <p:nvSpPr>
          <p:cNvPr id="18" name="Text Box 26"/>
          <p:cNvSpPr txBox="1">
            <a:spLocks noChangeArrowheads="1"/>
          </p:cNvSpPr>
          <p:nvPr/>
        </p:nvSpPr>
        <p:spPr bwMode="auto">
          <a:xfrm>
            <a:off x="802217" y="2728912"/>
            <a:ext cx="5543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dirty="0" smtClean="0">
                <a:latin typeface="Times New Roman" pitchFamily="18" charset="0"/>
              </a:rPr>
              <a:t>    </a:t>
            </a:r>
            <a:r>
              <a:rPr lang="en-US" altLang="en-US" sz="2800" b="1" dirty="0">
                <a:latin typeface="Times New Roman" pitchFamily="18" charset="0"/>
              </a:rPr>
              <a:t>…   + </a:t>
            </a:r>
            <a:r>
              <a:rPr lang="en-US" altLang="en-US" sz="2800" b="1" dirty="0" smtClean="0">
                <a:latin typeface="Times New Roman" pitchFamily="18" charset="0"/>
              </a:rPr>
              <a:t>   …   O</a:t>
            </a:r>
            <a:r>
              <a:rPr lang="en-US" altLang="en-US" sz="2800" b="1" baseline="-25000" dirty="0" smtClean="0">
                <a:latin typeface="Times New Roman" pitchFamily="18" charset="0"/>
              </a:rPr>
              <a:t>2                    </a:t>
            </a:r>
            <a:r>
              <a:rPr lang="en-US" altLang="en-US" sz="2800" b="1" dirty="0">
                <a:latin typeface="Times New Roman" pitchFamily="18" charset="0"/>
              </a:rPr>
              <a:t>…  Al</a:t>
            </a:r>
            <a:r>
              <a:rPr lang="en-US" altLang="en-US" sz="2800" b="1" baseline="-25000" dirty="0">
                <a:latin typeface="Times New Roman" pitchFamily="18" charset="0"/>
              </a:rPr>
              <a:t>2</a:t>
            </a:r>
            <a:r>
              <a:rPr lang="en-US" altLang="en-US" sz="2800" b="1" dirty="0">
                <a:latin typeface="Times New Roman" pitchFamily="18" charset="0"/>
              </a:rPr>
              <a:t>O</a:t>
            </a:r>
            <a:r>
              <a:rPr lang="en-US" altLang="en-US" sz="2800" b="1" baseline="-25000" dirty="0">
                <a:latin typeface="Times New Roman" pitchFamily="18" charset="0"/>
              </a:rPr>
              <a:t>3</a:t>
            </a:r>
            <a:r>
              <a:rPr lang="en-US" altLang="en-US" sz="2800" baseline="-25000" dirty="0">
                <a:latin typeface="Times New Roman" pitchFamily="18" charset="0"/>
              </a:rPr>
              <a:t>                     </a:t>
            </a:r>
            <a:endParaRPr lang="en-US" altLang="en-US" sz="2800" dirty="0">
              <a:latin typeface="Times New Roman" pitchFamily="18" charset="0"/>
            </a:endParaRPr>
          </a:p>
        </p:txBody>
      </p:sp>
      <p:sp>
        <p:nvSpPr>
          <p:cNvPr id="19" name="Text Box 26"/>
          <p:cNvSpPr txBox="1">
            <a:spLocks noChangeArrowheads="1"/>
          </p:cNvSpPr>
          <p:nvPr/>
        </p:nvSpPr>
        <p:spPr bwMode="auto">
          <a:xfrm>
            <a:off x="1411817" y="3262312"/>
            <a:ext cx="6305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dirty="0">
                <a:latin typeface="Times New Roman" pitchFamily="18" charset="0"/>
              </a:rPr>
              <a:t> </a:t>
            </a:r>
            <a:r>
              <a:rPr lang="en-US" altLang="en-US" sz="2800" b="1" dirty="0">
                <a:solidFill>
                  <a:srgbClr val="0033CC"/>
                </a:solidFill>
                <a:latin typeface="Times New Roman" pitchFamily="18" charset="0"/>
              </a:rPr>
              <a:t>2</a:t>
            </a:r>
            <a:r>
              <a:rPr lang="en-US" altLang="en-US" sz="2800" b="1" dirty="0">
                <a:solidFill>
                  <a:srgbClr val="3333CC"/>
                </a:solidFill>
                <a:latin typeface="Times New Roman" pitchFamily="18" charset="0"/>
              </a:rPr>
              <a:t>                    </a:t>
            </a:r>
            <a:r>
              <a:rPr lang="en-US" altLang="en-US" sz="2800" b="1" dirty="0">
                <a:latin typeface="Times New Roman" pitchFamily="18" charset="0"/>
              </a:rPr>
              <a:t>     </a:t>
            </a:r>
            <a:r>
              <a:rPr lang="en-US" altLang="en-US" sz="2800" b="1" baseline="-25000" dirty="0">
                <a:latin typeface="Times New Roman" pitchFamily="18" charset="0"/>
              </a:rPr>
              <a:t>             </a:t>
            </a:r>
            <a:r>
              <a:rPr lang="en-US" altLang="en-US" sz="2800" b="1" dirty="0">
                <a:solidFill>
                  <a:srgbClr val="0033CC"/>
                </a:solidFill>
                <a:latin typeface="Times New Roman" pitchFamily="18" charset="0"/>
              </a:rPr>
              <a:t> 2</a:t>
            </a:r>
            <a:r>
              <a:rPr lang="en-US" altLang="en-US" sz="2800" baseline="-25000" dirty="0">
                <a:latin typeface="Times New Roman" pitchFamily="18" charset="0"/>
              </a:rPr>
              <a:t>                     </a:t>
            </a:r>
            <a:endParaRPr lang="en-US" altLang="en-US" sz="2800" dirty="0">
              <a:latin typeface="Times New Roman" pitchFamily="18" charset="0"/>
            </a:endParaRPr>
          </a:p>
        </p:txBody>
      </p:sp>
      <p:sp>
        <p:nvSpPr>
          <p:cNvPr id="20" name="Text Box 26"/>
          <p:cNvSpPr txBox="1">
            <a:spLocks noChangeArrowheads="1"/>
          </p:cNvSpPr>
          <p:nvPr/>
        </p:nvSpPr>
        <p:spPr bwMode="auto">
          <a:xfrm>
            <a:off x="914400" y="4038600"/>
            <a:ext cx="731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smtClean="0">
                <a:latin typeface="Times New Roman" pitchFamily="18" charset="0"/>
              </a:rPr>
              <a:t>  …   C</a:t>
            </a:r>
            <a:r>
              <a:rPr lang="en-US" altLang="en-US" sz="2800" b="1" baseline="-25000" smtClean="0">
                <a:latin typeface="Times New Roman" pitchFamily="18" charset="0"/>
              </a:rPr>
              <a:t>4</a:t>
            </a:r>
            <a:r>
              <a:rPr lang="en-US" altLang="en-US" sz="2800" b="1" smtClean="0">
                <a:latin typeface="Times New Roman" pitchFamily="18" charset="0"/>
              </a:rPr>
              <a:t>H</a:t>
            </a:r>
            <a:r>
              <a:rPr lang="en-US" altLang="en-US" sz="2800" b="1" baseline="-25000" smtClean="0">
                <a:latin typeface="Times New Roman" pitchFamily="18" charset="0"/>
              </a:rPr>
              <a:t>10</a:t>
            </a:r>
            <a:r>
              <a:rPr lang="en-US" altLang="en-US" sz="2800" b="1" smtClean="0">
                <a:latin typeface="Times New Roman" pitchFamily="18" charset="0"/>
              </a:rPr>
              <a:t>      ..... O</a:t>
            </a:r>
            <a:r>
              <a:rPr lang="en-US" altLang="en-US" sz="2800" b="1" baseline="-25000" smtClean="0">
                <a:latin typeface="Times New Roman" pitchFamily="18" charset="0"/>
              </a:rPr>
              <a:t>2                 </a:t>
            </a:r>
            <a:r>
              <a:rPr lang="en-US" altLang="en-US" sz="2800" b="1">
                <a:latin typeface="Times New Roman" pitchFamily="18" charset="0"/>
              </a:rPr>
              <a:t>…….</a:t>
            </a:r>
            <a:r>
              <a:rPr lang="en-US" altLang="en-US" sz="2800" b="1" baseline="-25000">
                <a:latin typeface="Times New Roman" pitchFamily="18" charset="0"/>
              </a:rPr>
              <a:t>      </a:t>
            </a:r>
            <a:r>
              <a:rPr lang="en-US" altLang="en-US" sz="2800" b="1">
                <a:latin typeface="Times New Roman" pitchFamily="18" charset="0"/>
              </a:rPr>
              <a:t> </a:t>
            </a:r>
            <a:r>
              <a:rPr lang="en-US" altLang="en-US" sz="2800" b="1" smtClean="0">
                <a:latin typeface="Times New Roman" pitchFamily="18" charset="0"/>
              </a:rPr>
              <a:t>    </a:t>
            </a:r>
            <a:r>
              <a:rPr lang="en-US" altLang="en-US" sz="2800" b="1" dirty="0">
                <a:latin typeface="Times New Roman" pitchFamily="18" charset="0"/>
              </a:rPr>
              <a:t>……..</a:t>
            </a:r>
            <a:r>
              <a:rPr lang="en-US" altLang="en-US" sz="2800" baseline="-25000" dirty="0">
                <a:latin typeface="Times New Roman" pitchFamily="18" charset="0"/>
              </a:rPr>
              <a:t>                    </a:t>
            </a:r>
            <a:endParaRPr lang="en-US" altLang="en-US" sz="2800" dirty="0">
              <a:latin typeface="Times New Roman" pitchFamily="18" charset="0"/>
            </a:endParaRPr>
          </a:p>
        </p:txBody>
      </p:sp>
      <p:sp>
        <p:nvSpPr>
          <p:cNvPr id="21" name="Text Box 26"/>
          <p:cNvSpPr txBox="1">
            <a:spLocks noChangeArrowheads="1"/>
          </p:cNvSpPr>
          <p:nvPr/>
        </p:nvSpPr>
        <p:spPr bwMode="auto">
          <a:xfrm>
            <a:off x="954617" y="4776787"/>
            <a:ext cx="6305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dirty="0">
                <a:latin typeface="Times New Roman" pitchFamily="18" charset="0"/>
              </a:rPr>
              <a:t>d. …+  O</a:t>
            </a:r>
            <a:r>
              <a:rPr lang="en-US" altLang="en-US" sz="2800" b="1" baseline="-25000" dirty="0">
                <a:latin typeface="Times New Roman" pitchFamily="18" charset="0"/>
              </a:rPr>
              <a:t>2                       </a:t>
            </a:r>
            <a:r>
              <a:rPr lang="en-US" altLang="en-US" sz="2800" b="1" dirty="0">
                <a:latin typeface="Times New Roman" pitchFamily="18" charset="0"/>
              </a:rPr>
              <a:t>CO</a:t>
            </a:r>
            <a:r>
              <a:rPr lang="en-US" altLang="en-US" sz="2800" b="1" baseline="-25000" dirty="0">
                <a:latin typeface="Times New Roman" pitchFamily="18" charset="0"/>
              </a:rPr>
              <a:t>2</a:t>
            </a:r>
            <a:r>
              <a:rPr lang="en-US" altLang="en-US" sz="2800" baseline="-25000" dirty="0">
                <a:latin typeface="Times New Roman" pitchFamily="18" charset="0"/>
              </a:rPr>
              <a:t>                    </a:t>
            </a:r>
            <a:endParaRPr lang="en-US" altLang="en-US" sz="2800" dirty="0">
              <a:latin typeface="Times New Roman" pitchFamily="18" charset="0"/>
            </a:endParaRPr>
          </a:p>
        </p:txBody>
      </p:sp>
      <p:sp>
        <p:nvSpPr>
          <p:cNvPr id="22" name="TextBox 21"/>
          <p:cNvSpPr txBox="1">
            <a:spLocks noChangeArrowheads="1"/>
          </p:cNvSpPr>
          <p:nvPr/>
        </p:nvSpPr>
        <p:spPr bwMode="auto">
          <a:xfrm>
            <a:off x="2992967" y="3262312"/>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b="1">
                <a:solidFill>
                  <a:srgbClr val="3333CC"/>
                </a:solidFill>
                <a:latin typeface="Times New Roman" pitchFamily="18" charset="0"/>
              </a:rPr>
              <a:t>O</a:t>
            </a:r>
            <a:r>
              <a:rPr lang="en-US" altLang="en-US" sz="2800" b="1" baseline="-25000">
                <a:solidFill>
                  <a:srgbClr val="3333CC"/>
                </a:solidFill>
                <a:latin typeface="Times New Roman" pitchFamily="18" charset="0"/>
              </a:rPr>
              <a:t>2</a:t>
            </a:r>
            <a:endParaRPr lang="en-US" altLang="en-US" sz="2800"/>
          </a:p>
        </p:txBody>
      </p:sp>
      <p:sp>
        <p:nvSpPr>
          <p:cNvPr id="23" name="TextBox 22"/>
          <p:cNvSpPr txBox="1">
            <a:spLocks noChangeArrowheads="1"/>
          </p:cNvSpPr>
          <p:nvPr/>
        </p:nvSpPr>
        <p:spPr bwMode="auto">
          <a:xfrm>
            <a:off x="1392767" y="2711450"/>
            <a:ext cx="990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b="1" dirty="0">
                <a:solidFill>
                  <a:srgbClr val="3333CC"/>
                </a:solidFill>
                <a:latin typeface="Times New Roman" pitchFamily="18" charset="0"/>
              </a:rPr>
              <a:t>Al</a:t>
            </a:r>
            <a:endParaRPr lang="en-US" altLang="en-US" sz="2800" dirty="0"/>
          </a:p>
        </p:txBody>
      </p:sp>
      <p:sp>
        <p:nvSpPr>
          <p:cNvPr id="24" name="TextBox 23"/>
          <p:cNvSpPr txBox="1">
            <a:spLocks noChangeArrowheads="1"/>
          </p:cNvSpPr>
          <p:nvPr/>
        </p:nvSpPr>
        <p:spPr bwMode="auto">
          <a:xfrm>
            <a:off x="5355167" y="4024312"/>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b="1">
                <a:solidFill>
                  <a:srgbClr val="3333CC"/>
                </a:solidFill>
                <a:latin typeface="Times New Roman" pitchFamily="18" charset="0"/>
              </a:rPr>
              <a:t>CO</a:t>
            </a:r>
            <a:r>
              <a:rPr lang="en-US" altLang="en-US" sz="2800" b="1" baseline="-25000">
                <a:solidFill>
                  <a:srgbClr val="3333CC"/>
                </a:solidFill>
                <a:latin typeface="Times New Roman" pitchFamily="18" charset="0"/>
              </a:rPr>
              <a:t>2</a:t>
            </a:r>
            <a:endParaRPr lang="en-US" altLang="en-US" sz="2800"/>
          </a:p>
        </p:txBody>
      </p:sp>
      <p:sp>
        <p:nvSpPr>
          <p:cNvPr id="25" name="TextBox 24"/>
          <p:cNvSpPr txBox="1">
            <a:spLocks noChangeArrowheads="1"/>
          </p:cNvSpPr>
          <p:nvPr/>
        </p:nvSpPr>
        <p:spPr bwMode="auto">
          <a:xfrm>
            <a:off x="6879167" y="40259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b="1">
                <a:solidFill>
                  <a:srgbClr val="3333CC"/>
                </a:solidFill>
                <a:latin typeface="Times New Roman" pitchFamily="18" charset="0"/>
              </a:rPr>
              <a:t>H</a:t>
            </a:r>
            <a:r>
              <a:rPr lang="en-US" altLang="en-US" sz="2800" b="1" baseline="-25000">
                <a:solidFill>
                  <a:srgbClr val="3333CC"/>
                </a:solidFill>
                <a:latin typeface="Times New Roman" pitchFamily="18" charset="0"/>
              </a:rPr>
              <a:t>2</a:t>
            </a:r>
            <a:r>
              <a:rPr lang="en-US" altLang="en-US" sz="2800" b="1">
                <a:solidFill>
                  <a:srgbClr val="3333CC"/>
                </a:solidFill>
                <a:latin typeface="Times New Roman" pitchFamily="18" charset="0"/>
              </a:rPr>
              <a:t>O</a:t>
            </a:r>
            <a:endParaRPr lang="en-US" altLang="en-US" sz="2800"/>
          </a:p>
        </p:txBody>
      </p:sp>
    </p:spTree>
    <p:extLst>
      <p:ext uri="{BB962C8B-B14F-4D97-AF65-F5344CB8AC3E}">
        <p14:creationId xmlns:p14="http://schemas.microsoft.com/office/powerpoint/2010/main" val="282485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dissolve">
                                      <p:cBhvr>
                                        <p:cTn id="43" dur="500"/>
                                        <p:tgtEl>
                                          <p:spTgt spid="5"/>
                                        </p:tgtEl>
                                      </p:cBhvr>
                                    </p:animEffect>
                                  </p:childTnLst>
                                </p:cTn>
                              </p:par>
                              <p:par>
                                <p:cTn id="44" presetID="16" presetClass="entr" presetSubtype="21"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inVertical)">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arn(inVertical)">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arn(inVertical)">
                                      <p:cBhvr>
                                        <p:cTn id="61" dur="500"/>
                                        <p:tgtEl>
                                          <p:spTgt spid="2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arn(inVertical)">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dissolve">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dissolve">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dissolv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dissolve">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34434" y="381000"/>
            <a:ext cx="8733366" cy="4800600"/>
          </a:xfrm>
        </p:spPr>
        <p:txBody>
          <a:bodyPr>
            <a:normAutofit fontScale="92500" lnSpcReduction="10000"/>
          </a:bodyPr>
          <a:lstStyle/>
          <a:p>
            <a:pPr marL="0" indent="0">
              <a:buNone/>
            </a:pPr>
            <a:r>
              <a:rPr lang="vi-VN" sz="4400" b="1" dirty="0">
                <a:solidFill>
                  <a:srgbClr val="333333"/>
                </a:solidFill>
                <a:latin typeface="Times New Roman" pitchFamily="18" charset="0"/>
                <a:cs typeface="Times New Roman" pitchFamily="18" charset="0"/>
              </a:rPr>
              <a:t>Bài </a:t>
            </a:r>
            <a:r>
              <a:rPr lang="en-US" sz="4400" b="1" dirty="0">
                <a:solidFill>
                  <a:srgbClr val="333333"/>
                </a:solidFill>
                <a:latin typeface="Times New Roman" pitchFamily="18" charset="0"/>
                <a:cs typeface="Times New Roman" pitchFamily="18" charset="0"/>
              </a:rPr>
              <a:t>3</a:t>
            </a:r>
            <a:r>
              <a:rPr lang="vi-VN" sz="4400" b="1" dirty="0" smtClean="0">
                <a:solidFill>
                  <a:srgbClr val="333333"/>
                </a:solidFill>
                <a:latin typeface="Times New Roman" pitchFamily="18" charset="0"/>
                <a:cs typeface="Times New Roman" pitchFamily="18" charset="0"/>
              </a:rPr>
              <a:t>:</a:t>
            </a:r>
            <a:endParaRPr lang="vi-VN" sz="4400" dirty="0">
              <a:solidFill>
                <a:srgbClr val="333333"/>
              </a:solidFill>
              <a:latin typeface="Times New Roman" pitchFamily="18" charset="0"/>
              <a:cs typeface="Times New Roman" pitchFamily="18" charset="0"/>
            </a:endParaRPr>
          </a:p>
          <a:p>
            <a:pPr marL="0" indent="0">
              <a:buNone/>
            </a:pPr>
            <a:r>
              <a:rPr lang="vi-VN" sz="4400" dirty="0">
                <a:solidFill>
                  <a:srgbClr val="333333"/>
                </a:solidFill>
                <a:latin typeface="Times New Roman" pitchFamily="18" charset="0"/>
                <a:cs typeface="Times New Roman" pitchFamily="18" charset="0"/>
              </a:rPr>
              <a:t>Đốt cháy 6,2g </a:t>
            </a:r>
            <a:r>
              <a:rPr lang="vi-VN" sz="4400" dirty="0" smtClean="0">
                <a:solidFill>
                  <a:srgbClr val="333333"/>
                </a:solidFill>
                <a:latin typeface="Times New Roman" pitchFamily="18" charset="0"/>
                <a:cs typeface="Times New Roman" pitchFamily="18" charset="0"/>
              </a:rPr>
              <a:t>P</a:t>
            </a:r>
            <a:r>
              <a:rPr lang="en-US" sz="4400" dirty="0" smtClean="0">
                <a:solidFill>
                  <a:srgbClr val="333333"/>
                </a:solidFill>
                <a:latin typeface="Times New Roman" pitchFamily="18" charset="0"/>
                <a:cs typeface="Times New Roman" pitchFamily="18" charset="0"/>
              </a:rPr>
              <a:t> </a:t>
            </a:r>
            <a:r>
              <a:rPr lang="en-US" sz="4400" dirty="0" err="1" smtClean="0">
                <a:solidFill>
                  <a:srgbClr val="333333"/>
                </a:solidFill>
                <a:latin typeface="Times New Roman" pitchFamily="18" charset="0"/>
                <a:cs typeface="Times New Roman" pitchFamily="18" charset="0"/>
              </a:rPr>
              <a:t>đỏ</a:t>
            </a:r>
            <a:r>
              <a:rPr lang="vi-VN" sz="4400" dirty="0" smtClean="0">
                <a:solidFill>
                  <a:srgbClr val="333333"/>
                </a:solidFill>
                <a:latin typeface="Times New Roman" pitchFamily="18" charset="0"/>
                <a:cs typeface="Times New Roman" pitchFamily="18" charset="0"/>
              </a:rPr>
              <a:t> </a:t>
            </a:r>
            <a:r>
              <a:rPr lang="vi-VN" sz="4400" dirty="0">
                <a:solidFill>
                  <a:srgbClr val="333333"/>
                </a:solidFill>
                <a:latin typeface="Times New Roman" pitchFamily="18" charset="0"/>
                <a:cs typeface="Times New Roman" pitchFamily="18" charset="0"/>
              </a:rPr>
              <a:t>trong bình chứa </a:t>
            </a:r>
            <a:r>
              <a:rPr lang="en-US" sz="4400" dirty="0" smtClean="0">
                <a:solidFill>
                  <a:srgbClr val="333333"/>
                </a:solidFill>
                <a:latin typeface="Times New Roman" pitchFamily="18" charset="0"/>
                <a:cs typeface="Times New Roman" pitchFamily="18" charset="0"/>
              </a:rPr>
              <a:t>7,437</a:t>
            </a:r>
            <a:r>
              <a:rPr lang="vi-VN" sz="4400" dirty="0" smtClean="0">
                <a:solidFill>
                  <a:srgbClr val="333333"/>
                </a:solidFill>
                <a:latin typeface="Times New Roman" pitchFamily="18" charset="0"/>
                <a:cs typeface="Times New Roman" pitchFamily="18" charset="0"/>
              </a:rPr>
              <a:t> </a:t>
            </a:r>
            <a:r>
              <a:rPr lang="vi-VN" sz="4400" dirty="0" smtClean="0">
                <a:solidFill>
                  <a:srgbClr val="333333"/>
                </a:solidFill>
                <a:latin typeface="Times New Roman" pitchFamily="18" charset="0"/>
                <a:cs typeface="Times New Roman" pitchFamily="18" charset="0"/>
              </a:rPr>
              <a:t>l</a:t>
            </a:r>
            <a:r>
              <a:rPr lang="en-US" sz="4400" dirty="0">
                <a:solidFill>
                  <a:srgbClr val="333333"/>
                </a:solidFill>
                <a:latin typeface="Times New Roman" pitchFamily="18" charset="0"/>
                <a:cs typeface="Times New Roman" pitchFamily="18" charset="0"/>
              </a:rPr>
              <a:t>í</a:t>
            </a:r>
            <a:r>
              <a:rPr lang="vi-VN" sz="4400" dirty="0" smtClean="0">
                <a:solidFill>
                  <a:srgbClr val="333333"/>
                </a:solidFill>
                <a:latin typeface="Times New Roman" pitchFamily="18" charset="0"/>
                <a:cs typeface="Times New Roman" pitchFamily="18" charset="0"/>
              </a:rPr>
              <a:t>t </a:t>
            </a:r>
            <a:r>
              <a:rPr lang="vi-VN" sz="4400" dirty="0">
                <a:solidFill>
                  <a:srgbClr val="333333"/>
                </a:solidFill>
                <a:latin typeface="Times New Roman" pitchFamily="18" charset="0"/>
                <a:cs typeface="Times New Roman" pitchFamily="18" charset="0"/>
              </a:rPr>
              <a:t>khí </a:t>
            </a:r>
            <a:r>
              <a:rPr lang="vi-VN" sz="4400" dirty="0" smtClean="0">
                <a:solidFill>
                  <a:srgbClr val="333333"/>
                </a:solidFill>
                <a:latin typeface="Times New Roman" pitchFamily="18" charset="0"/>
                <a:cs typeface="Times New Roman" pitchFamily="18" charset="0"/>
              </a:rPr>
              <a:t>oxi</a:t>
            </a:r>
            <a:r>
              <a:rPr lang="en-US" sz="4400" dirty="0" smtClean="0">
                <a:solidFill>
                  <a:srgbClr val="333333"/>
                </a:solidFill>
                <a:latin typeface="Times New Roman" pitchFamily="18" charset="0"/>
                <a:cs typeface="Times New Roman" pitchFamily="18" charset="0"/>
              </a:rPr>
              <a:t>gen</a:t>
            </a:r>
            <a:r>
              <a:rPr lang="vi-VN" sz="4400" dirty="0" smtClean="0">
                <a:solidFill>
                  <a:srgbClr val="333333"/>
                </a:solidFill>
                <a:latin typeface="Times New Roman" pitchFamily="18" charset="0"/>
                <a:cs typeface="Times New Roman" pitchFamily="18" charset="0"/>
              </a:rPr>
              <a:t> </a:t>
            </a:r>
            <a:r>
              <a:rPr lang="vi-VN" sz="4400" dirty="0">
                <a:solidFill>
                  <a:srgbClr val="333333"/>
                </a:solidFill>
                <a:latin typeface="Times New Roman" pitchFamily="18" charset="0"/>
                <a:cs typeface="Times New Roman" pitchFamily="18" charset="0"/>
              </a:rPr>
              <a:t>( ở </a:t>
            </a:r>
            <a:r>
              <a:rPr lang="vi-VN" sz="4400" dirty="0" smtClean="0">
                <a:solidFill>
                  <a:srgbClr val="333333"/>
                </a:solidFill>
                <a:latin typeface="Times New Roman" pitchFamily="18" charset="0"/>
                <a:cs typeface="Times New Roman" pitchFamily="18" charset="0"/>
              </a:rPr>
              <a:t>đkc</a:t>
            </a:r>
            <a:r>
              <a:rPr lang="vi-VN" sz="4400" dirty="0">
                <a:solidFill>
                  <a:srgbClr val="333333"/>
                </a:solidFill>
                <a:latin typeface="Times New Roman" pitchFamily="18" charset="0"/>
                <a:cs typeface="Times New Roman" pitchFamily="18" charset="0"/>
              </a:rPr>
              <a:t>) tạo thành P</a:t>
            </a:r>
            <a:r>
              <a:rPr lang="vi-VN" sz="4400" baseline="-25000" dirty="0">
                <a:solidFill>
                  <a:srgbClr val="333333"/>
                </a:solidFill>
                <a:latin typeface="Times New Roman" pitchFamily="18" charset="0"/>
                <a:cs typeface="Times New Roman" pitchFamily="18" charset="0"/>
              </a:rPr>
              <a:t>2</a:t>
            </a:r>
            <a:r>
              <a:rPr lang="vi-VN" sz="4400" dirty="0">
                <a:solidFill>
                  <a:srgbClr val="333333"/>
                </a:solidFill>
                <a:latin typeface="Times New Roman" pitchFamily="18" charset="0"/>
                <a:cs typeface="Times New Roman" pitchFamily="18" charset="0"/>
              </a:rPr>
              <a:t>O</a:t>
            </a:r>
            <a:r>
              <a:rPr lang="vi-VN" sz="4400" baseline="-25000" dirty="0">
                <a:solidFill>
                  <a:srgbClr val="333333"/>
                </a:solidFill>
                <a:latin typeface="Times New Roman" pitchFamily="18" charset="0"/>
                <a:cs typeface="Times New Roman" pitchFamily="18" charset="0"/>
              </a:rPr>
              <a:t>5</a:t>
            </a:r>
            <a:r>
              <a:rPr lang="vi-VN" sz="4400" dirty="0">
                <a:solidFill>
                  <a:srgbClr val="333333"/>
                </a:solidFill>
                <a:latin typeface="Times New Roman" pitchFamily="18" charset="0"/>
                <a:cs typeface="Times New Roman" pitchFamily="18" charset="0"/>
              </a:rPr>
              <a:t>.</a:t>
            </a:r>
          </a:p>
          <a:p>
            <a:pPr marL="0" indent="0">
              <a:buNone/>
            </a:pPr>
            <a:r>
              <a:rPr lang="vi-VN" sz="4400" b="1" dirty="0">
                <a:solidFill>
                  <a:srgbClr val="333333"/>
                </a:solidFill>
                <a:latin typeface="Times New Roman" pitchFamily="18" charset="0"/>
                <a:cs typeface="Times New Roman" pitchFamily="18" charset="0"/>
              </a:rPr>
              <a:t>a.</a:t>
            </a:r>
            <a:r>
              <a:rPr lang="vi-VN" sz="4400" dirty="0">
                <a:solidFill>
                  <a:srgbClr val="333333"/>
                </a:solidFill>
                <a:latin typeface="Times New Roman" pitchFamily="18" charset="0"/>
                <a:cs typeface="Times New Roman" pitchFamily="18" charset="0"/>
              </a:rPr>
              <a:t> Chất nào còn dư, chất nào thiếu</a:t>
            </a:r>
            <a:r>
              <a:rPr lang="vi-VN" sz="4400" dirty="0" smtClean="0">
                <a:solidFill>
                  <a:srgbClr val="333333"/>
                </a:solidFill>
                <a:latin typeface="Times New Roman" pitchFamily="18" charset="0"/>
                <a:cs typeface="Times New Roman" pitchFamily="18" charset="0"/>
              </a:rPr>
              <a:t>?</a:t>
            </a:r>
          </a:p>
          <a:p>
            <a:pPr marL="0" indent="0">
              <a:buNone/>
            </a:pPr>
            <a:r>
              <a:rPr lang="vi-VN" sz="4400" b="1" dirty="0" smtClean="0">
                <a:solidFill>
                  <a:srgbClr val="333333"/>
                </a:solidFill>
                <a:latin typeface="Times New Roman" pitchFamily="18" charset="0"/>
                <a:cs typeface="Times New Roman" pitchFamily="18" charset="0"/>
              </a:rPr>
              <a:t>b</a:t>
            </a:r>
            <a:r>
              <a:rPr lang="vi-VN" sz="4400" b="1" dirty="0">
                <a:solidFill>
                  <a:srgbClr val="333333"/>
                </a:solidFill>
                <a:latin typeface="Times New Roman" pitchFamily="18" charset="0"/>
                <a:cs typeface="Times New Roman" pitchFamily="18" charset="0"/>
              </a:rPr>
              <a:t>.</a:t>
            </a:r>
            <a:r>
              <a:rPr lang="vi-VN" sz="4400" dirty="0">
                <a:solidFill>
                  <a:srgbClr val="333333"/>
                </a:solidFill>
                <a:latin typeface="Times New Roman" pitchFamily="18" charset="0"/>
                <a:cs typeface="Times New Roman" pitchFamily="18" charset="0"/>
              </a:rPr>
              <a:t> Khối lượng chất tạo thành </a:t>
            </a:r>
            <a:r>
              <a:rPr lang="vi-VN" sz="4400" dirty="0" smtClean="0">
                <a:solidFill>
                  <a:srgbClr val="333333"/>
                </a:solidFill>
                <a:latin typeface="Times New Roman" pitchFamily="18" charset="0"/>
                <a:cs typeface="Times New Roman" pitchFamily="18" charset="0"/>
              </a:rPr>
              <a:t>là</a:t>
            </a:r>
            <a:endParaRPr lang="en-US" sz="4400" dirty="0" smtClean="0">
              <a:solidFill>
                <a:srgbClr val="333333"/>
              </a:solidFill>
              <a:latin typeface="Times New Roman" pitchFamily="18" charset="0"/>
              <a:cs typeface="Times New Roman" pitchFamily="18" charset="0"/>
            </a:endParaRPr>
          </a:p>
          <a:p>
            <a:pPr marL="0" indent="0">
              <a:buNone/>
            </a:pPr>
            <a:r>
              <a:rPr lang="vi-VN" sz="4400" dirty="0" smtClean="0">
                <a:solidFill>
                  <a:srgbClr val="333333"/>
                </a:solidFill>
                <a:latin typeface="Times New Roman" pitchFamily="18" charset="0"/>
                <a:cs typeface="Times New Roman" pitchFamily="18" charset="0"/>
              </a:rPr>
              <a:t> </a:t>
            </a:r>
            <a:r>
              <a:rPr lang="vi-VN" sz="4400" dirty="0">
                <a:solidFill>
                  <a:srgbClr val="333333"/>
                </a:solidFill>
                <a:latin typeface="Times New Roman" pitchFamily="18" charset="0"/>
                <a:cs typeface="Times New Roman" pitchFamily="18" charset="0"/>
              </a:rPr>
              <a:t>bao </a:t>
            </a:r>
            <a:r>
              <a:rPr lang="vi-VN" sz="4400" dirty="0" smtClean="0">
                <a:solidFill>
                  <a:srgbClr val="333333"/>
                </a:solidFill>
                <a:latin typeface="Times New Roman" pitchFamily="18" charset="0"/>
                <a:cs typeface="Times New Roman" pitchFamily="18" charset="0"/>
              </a:rPr>
              <a:t>nhiêu?</a:t>
            </a:r>
            <a:endParaRPr lang="en-US" sz="4400" dirty="0" smtClean="0">
              <a:solidFill>
                <a:srgbClr val="333333"/>
              </a:solidFill>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80934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52400"/>
            <a:ext cx="9144000" cy="6553200"/>
          </a:xfrm>
        </p:spPr>
        <p:txBody>
          <a:bodyPr>
            <a:noAutofit/>
          </a:bodyPr>
          <a:lstStyle/>
          <a:p>
            <a:pPr marL="0" indent="0">
              <a:buNone/>
            </a:pPr>
            <a:r>
              <a:rPr lang="en-US" sz="2400" b="1" dirty="0" smtClean="0">
                <a:latin typeface="Times New Roman" pitchFamily="18" charset="0"/>
                <a:cs typeface="Times New Roman" pitchFamily="18" charset="0"/>
              </a:rPr>
              <a:t>Bài 4 : </a:t>
            </a:r>
            <a:r>
              <a:rPr lang="vi-VN" sz="2400" b="1" dirty="0" smtClean="0">
                <a:latin typeface="Times New Roman" pitchFamily="18" charset="0"/>
                <a:cs typeface="Times New Roman" pitchFamily="18" charset="0"/>
              </a:rPr>
              <a:t>Giải </a:t>
            </a:r>
            <a:r>
              <a:rPr lang="vi-VN" sz="2400" b="1" dirty="0">
                <a:latin typeface="Times New Roman" pitchFamily="18" charset="0"/>
                <a:cs typeface="Times New Roman" pitchFamily="18" charset="0"/>
              </a:rPr>
              <a:t>thích tại sao </a:t>
            </a:r>
            <a:r>
              <a:rPr lang="vi-VN" sz="2400" b="1"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a:p>
            <a:pPr marL="0" indent="0">
              <a:buNone/>
            </a:pPr>
            <a:r>
              <a:rPr lang="vi-VN" sz="2400" dirty="0" smtClean="0">
                <a:latin typeface="Times New Roman" pitchFamily="18" charset="0"/>
                <a:cs typeface="Times New Roman" pitchFamily="18" charset="0"/>
              </a:rPr>
              <a:t>a. Khi nhốt một con dế mèn (hoặc một con châu chấu) vào một cái lọ nhỏ rồi đậy nút kín, sau một thời gian con vật sẽ chết</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dù có đủ thức ăn ?</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b. Người ta phải bơm sục không khí vào các bể nuôi cá cảnh hoặc chậu bể cá sống ở các cửa hàng bán cá ?</a:t>
            </a:r>
            <a:endParaRPr lang="en-US" sz="2400" dirty="0">
              <a:latin typeface="Times New Roman" pitchFamily="18" charset="0"/>
              <a:cs typeface="Times New Roman" pitchFamily="18" charset="0"/>
            </a:endParaRPr>
          </a:p>
          <a:p>
            <a:pPr marL="0" indent="0" algn="ctr">
              <a:buNone/>
            </a:pPr>
            <a:r>
              <a:rPr lang="en-US" sz="2000" b="1" u="sng" dirty="0" smtClean="0">
                <a:solidFill>
                  <a:srgbClr val="FF0000"/>
                </a:solidFill>
                <a:latin typeface="Times New Roman" pitchFamily="18" charset="0"/>
                <a:cs typeface="Times New Roman" pitchFamily="18" charset="0"/>
              </a:rPr>
              <a:t>Trả lời: </a:t>
            </a:r>
          </a:p>
          <a:p>
            <a:pPr marL="0" indent="0" algn="just">
              <a:buNone/>
            </a:pPr>
            <a:r>
              <a:rPr lang="vi-VN" sz="2400" b="1" dirty="0" smtClean="0">
                <a:solidFill>
                  <a:srgbClr val="00B0F0"/>
                </a:solidFill>
                <a:latin typeface="Times New Roman" pitchFamily="18" charset="0"/>
                <a:cs typeface="Times New Roman" pitchFamily="18" charset="0"/>
              </a:rPr>
              <a:t>a</a:t>
            </a:r>
            <a:r>
              <a:rPr lang="vi-VN" sz="2400" b="1" dirty="0">
                <a:solidFill>
                  <a:srgbClr val="00B0F0"/>
                </a:solidFill>
                <a:latin typeface="Times New Roman" pitchFamily="18" charset="0"/>
                <a:cs typeface="Times New Roman" pitchFamily="18" charset="0"/>
              </a:rPr>
              <a:t>. Khi nhốt một con dế mèn (hoặc một con châu chấu) vào một cái lọ nhỏ rồi đậy nút kín, sau một thời gian con vật sẽ chết dù có đủ thức ăn vì trong quá trình hô hấp của chúng cần </a:t>
            </a:r>
            <a:r>
              <a:rPr lang="vi-VN" sz="2400" b="1" dirty="0" smtClean="0">
                <a:solidFill>
                  <a:srgbClr val="00B0F0"/>
                </a:solidFill>
                <a:latin typeface="Times New Roman" pitchFamily="18" charset="0"/>
                <a:cs typeface="Times New Roman" pitchFamily="18" charset="0"/>
              </a:rPr>
              <a:t>oxi</a:t>
            </a:r>
            <a:r>
              <a:rPr lang="en-US" sz="2400" b="1" dirty="0" smtClean="0">
                <a:solidFill>
                  <a:srgbClr val="00B0F0"/>
                </a:solidFill>
                <a:latin typeface="Times New Roman" pitchFamily="18" charset="0"/>
                <a:cs typeface="Times New Roman" pitchFamily="18" charset="0"/>
              </a:rPr>
              <a:t>gen</a:t>
            </a:r>
            <a:r>
              <a:rPr lang="vi-VN" sz="2400" b="1" dirty="0" smtClean="0">
                <a:solidFill>
                  <a:srgbClr val="00B0F0"/>
                </a:solidFill>
                <a:latin typeface="Times New Roman" pitchFamily="18" charset="0"/>
                <a:cs typeface="Times New Roman" pitchFamily="18" charset="0"/>
              </a:rPr>
              <a:t> </a:t>
            </a:r>
            <a:r>
              <a:rPr lang="vi-VN" sz="2400" b="1" dirty="0">
                <a:solidFill>
                  <a:srgbClr val="00B0F0"/>
                </a:solidFill>
                <a:latin typeface="Times New Roman" pitchFamily="18" charset="0"/>
                <a:cs typeface="Times New Roman" pitchFamily="18" charset="0"/>
              </a:rPr>
              <a:t>cho quá trình trao đổi chất (quá trình này góp phần vào sự sinh tồn của người và động vật), khi ta đậy nút kín tức có nghĩa là sau một thời gian trong lọ sẽ hết khí </a:t>
            </a:r>
            <a:r>
              <a:rPr lang="vi-VN" sz="2400" b="1" dirty="0" smtClean="0">
                <a:solidFill>
                  <a:srgbClr val="00B0F0"/>
                </a:solidFill>
                <a:latin typeface="Times New Roman" pitchFamily="18" charset="0"/>
                <a:cs typeface="Times New Roman" pitchFamily="18" charset="0"/>
              </a:rPr>
              <a:t>oxi</a:t>
            </a:r>
            <a:r>
              <a:rPr lang="en-US" sz="2400" b="1" dirty="0" smtClean="0">
                <a:solidFill>
                  <a:srgbClr val="00B0F0"/>
                </a:solidFill>
                <a:latin typeface="Times New Roman" pitchFamily="18" charset="0"/>
                <a:cs typeface="Times New Roman" pitchFamily="18" charset="0"/>
              </a:rPr>
              <a:t>gen</a:t>
            </a:r>
            <a:r>
              <a:rPr lang="vi-VN" sz="2400" b="1" dirty="0" smtClean="0">
                <a:solidFill>
                  <a:srgbClr val="00B0F0"/>
                </a:solidFill>
                <a:latin typeface="Times New Roman" pitchFamily="18" charset="0"/>
                <a:cs typeface="Times New Roman" pitchFamily="18" charset="0"/>
              </a:rPr>
              <a:t> </a:t>
            </a:r>
            <a:r>
              <a:rPr lang="vi-VN" sz="2400" b="1" dirty="0">
                <a:solidFill>
                  <a:srgbClr val="00B0F0"/>
                </a:solidFill>
                <a:latin typeface="Times New Roman" pitchFamily="18" charset="0"/>
                <a:cs typeface="Times New Roman" pitchFamily="18" charset="0"/>
              </a:rPr>
              <a:t>để duy trì sự sống. Do đó con vật sẽ chết.</a:t>
            </a:r>
          </a:p>
          <a:p>
            <a:pPr marL="0" indent="0" algn="just">
              <a:buNone/>
            </a:pPr>
            <a:r>
              <a:rPr lang="vi-VN" sz="2400" b="1" dirty="0">
                <a:solidFill>
                  <a:srgbClr val="00B0F0"/>
                </a:solidFill>
                <a:latin typeface="Times New Roman" pitchFamily="18" charset="0"/>
                <a:cs typeface="Times New Roman" pitchFamily="18" charset="0"/>
              </a:rPr>
              <a:t>b. Người ta phải bơm sục không khí vào các bể nuôi cá cảnh hoặc chậu bể chứa cá sống ở các cửa hàng bán cá vì cá cũng như bao loài động vật khác cần </a:t>
            </a:r>
            <a:r>
              <a:rPr lang="vi-VN" sz="2400" b="1" dirty="0" smtClean="0">
                <a:solidFill>
                  <a:srgbClr val="00B0F0"/>
                </a:solidFill>
                <a:latin typeface="Times New Roman" pitchFamily="18" charset="0"/>
                <a:cs typeface="Times New Roman" pitchFamily="18" charset="0"/>
              </a:rPr>
              <a:t>oxi</a:t>
            </a:r>
            <a:r>
              <a:rPr lang="en-US" sz="2400" b="1" dirty="0" smtClean="0">
                <a:solidFill>
                  <a:srgbClr val="00B0F0"/>
                </a:solidFill>
                <a:latin typeface="Times New Roman" pitchFamily="18" charset="0"/>
                <a:cs typeface="Times New Roman" pitchFamily="18" charset="0"/>
              </a:rPr>
              <a:t>gen</a:t>
            </a:r>
            <a:r>
              <a:rPr lang="vi-VN" sz="2400" b="1" dirty="0" smtClean="0">
                <a:solidFill>
                  <a:srgbClr val="00B0F0"/>
                </a:solidFill>
                <a:latin typeface="Times New Roman" pitchFamily="18" charset="0"/>
                <a:cs typeface="Times New Roman" pitchFamily="18" charset="0"/>
              </a:rPr>
              <a:t> </a:t>
            </a:r>
            <a:r>
              <a:rPr lang="vi-VN" sz="2400" b="1" dirty="0">
                <a:solidFill>
                  <a:srgbClr val="00B0F0"/>
                </a:solidFill>
                <a:latin typeface="Times New Roman" pitchFamily="18" charset="0"/>
                <a:cs typeface="Times New Roman" pitchFamily="18" charset="0"/>
              </a:rPr>
              <a:t>cho quá trình hô hấp, mà trong bể cá thường thiếu </a:t>
            </a:r>
            <a:r>
              <a:rPr lang="vi-VN" sz="2400" b="1" dirty="0" smtClean="0">
                <a:solidFill>
                  <a:srgbClr val="00B0F0"/>
                </a:solidFill>
                <a:latin typeface="Times New Roman" pitchFamily="18" charset="0"/>
                <a:cs typeface="Times New Roman" pitchFamily="18" charset="0"/>
              </a:rPr>
              <a:t>oxi</a:t>
            </a:r>
            <a:r>
              <a:rPr lang="en-US" sz="2400" b="1" dirty="0" smtClean="0">
                <a:solidFill>
                  <a:srgbClr val="00B0F0"/>
                </a:solidFill>
                <a:latin typeface="Times New Roman" pitchFamily="18" charset="0"/>
                <a:cs typeface="Times New Roman" pitchFamily="18" charset="0"/>
              </a:rPr>
              <a:t>gen</a:t>
            </a:r>
            <a:r>
              <a:rPr lang="vi-VN" sz="2400" b="1" dirty="0" smtClean="0">
                <a:solidFill>
                  <a:srgbClr val="00B0F0"/>
                </a:solidFill>
                <a:latin typeface="Times New Roman" pitchFamily="18" charset="0"/>
                <a:cs typeface="Times New Roman" pitchFamily="18" charset="0"/>
              </a:rPr>
              <a:t>. </a:t>
            </a:r>
            <a:r>
              <a:rPr lang="vi-VN" sz="2400" b="1" dirty="0">
                <a:solidFill>
                  <a:srgbClr val="00B0F0"/>
                </a:solidFill>
                <a:latin typeface="Times New Roman" pitchFamily="18" charset="0"/>
                <a:cs typeface="Times New Roman" pitchFamily="18" charset="0"/>
              </a:rPr>
              <a:t>Do đó cần phải cung cấp thêm </a:t>
            </a:r>
            <a:r>
              <a:rPr lang="vi-VN" sz="2400" b="1" dirty="0" smtClean="0">
                <a:solidFill>
                  <a:srgbClr val="00B0F0"/>
                </a:solidFill>
                <a:latin typeface="Times New Roman" pitchFamily="18" charset="0"/>
                <a:cs typeface="Times New Roman" pitchFamily="18" charset="0"/>
              </a:rPr>
              <a:t>oxi</a:t>
            </a:r>
            <a:r>
              <a:rPr lang="en-US" sz="2400" b="1" dirty="0" smtClean="0">
                <a:solidFill>
                  <a:srgbClr val="00B0F0"/>
                </a:solidFill>
                <a:latin typeface="Times New Roman" pitchFamily="18" charset="0"/>
                <a:cs typeface="Times New Roman" pitchFamily="18" charset="0"/>
              </a:rPr>
              <a:t>gen</a:t>
            </a:r>
            <a:r>
              <a:rPr lang="vi-VN" sz="2400" b="1" dirty="0" smtClean="0">
                <a:solidFill>
                  <a:srgbClr val="00B0F0"/>
                </a:solidFill>
                <a:latin typeface="Times New Roman" pitchFamily="18" charset="0"/>
                <a:cs typeface="Times New Roman" pitchFamily="18" charset="0"/>
              </a:rPr>
              <a:t> </a:t>
            </a:r>
            <a:r>
              <a:rPr lang="vi-VN" sz="2400" b="1" dirty="0">
                <a:solidFill>
                  <a:srgbClr val="00B0F0"/>
                </a:solidFill>
                <a:latin typeface="Times New Roman" pitchFamily="18" charset="0"/>
                <a:cs typeface="Times New Roman" pitchFamily="18" charset="0"/>
              </a:rPr>
              <a:t>cho cá bằng cách sục khí vào bể.</a:t>
            </a:r>
          </a:p>
          <a:p>
            <a:pPr marL="0" indent="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2723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20638"/>
            <a:ext cx="8580438" cy="637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bwMode="auto">
          <a:xfrm>
            <a:off x="1611313" y="6394450"/>
            <a:ext cx="59213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eaLnBrk="1" hangingPunct="1"/>
            <a:r>
              <a:rPr lang="en-US" altLang="en-US" sz="2800">
                <a:solidFill>
                  <a:schemeClr val="tx2"/>
                </a:solidFill>
                <a:latin typeface="Times New Roman" pitchFamily="18" charset="0"/>
              </a:rPr>
              <a:t>Quang hợp của cây xanh</a:t>
            </a:r>
          </a:p>
        </p:txBody>
      </p:sp>
    </p:spTree>
    <p:extLst>
      <p:ext uri="{BB962C8B-B14F-4D97-AF65-F5344CB8AC3E}">
        <p14:creationId xmlns:p14="http://schemas.microsoft.com/office/powerpoint/2010/main" val="1807223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Kết quả hình ảnh cho nguyên tố ox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23372"/>
            <a:ext cx="2768600" cy="193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95600" y="1126618"/>
            <a:ext cx="6096000" cy="1077218"/>
          </a:xfrm>
          <a:prstGeom prst="rect">
            <a:avLst/>
          </a:prstGeom>
          <a:noFill/>
        </p:spPr>
        <p:txBody>
          <a:bodyPr wrap="square" rtlCol="0">
            <a:spAutoFit/>
          </a:bodyPr>
          <a:lstStyle/>
          <a:p>
            <a:pPr algn="ctr"/>
            <a:r>
              <a:rPr lang="en-US" sz="3200" b="1" dirty="0" smtClean="0">
                <a:solidFill>
                  <a:srgbClr val="0070C0"/>
                </a:solidFill>
                <a:latin typeface="Arial" pitchFamily="34" charset="0"/>
                <a:cs typeface="Arial" pitchFamily="34" charset="0"/>
              </a:rPr>
              <a:t>CHƯƠNG 4: OXIGEN - KHÔNG KHÍ</a:t>
            </a:r>
          </a:p>
        </p:txBody>
      </p:sp>
      <p:sp>
        <p:nvSpPr>
          <p:cNvPr id="5" name="TextBox 4"/>
          <p:cNvSpPr txBox="1"/>
          <p:nvPr/>
        </p:nvSpPr>
        <p:spPr>
          <a:xfrm>
            <a:off x="482600" y="2819400"/>
            <a:ext cx="8686800" cy="2800767"/>
          </a:xfrm>
          <a:prstGeom prst="rect">
            <a:avLst/>
          </a:prstGeom>
          <a:noFill/>
        </p:spPr>
        <p:txBody>
          <a:bodyPr wrap="square" rtlCol="0">
            <a:spAutoFit/>
          </a:bodyPr>
          <a:lstStyle/>
          <a:p>
            <a:pPr algn="ctr"/>
            <a:r>
              <a:rPr lang="en-US" sz="3200" b="1" dirty="0" smtClean="0">
                <a:solidFill>
                  <a:srgbClr val="FF0000"/>
                </a:solidFill>
                <a:latin typeface="Arial" pitchFamily="34" charset="0"/>
                <a:cs typeface="Arial" pitchFamily="34" charset="0"/>
              </a:rPr>
              <a:t>CHỦ ĐỀ : OXIGEN</a:t>
            </a:r>
          </a:p>
          <a:p>
            <a:r>
              <a:rPr lang="vi-VN" sz="2400" b="1" dirty="0" smtClean="0"/>
              <a:t>Bài 24: Tính chất của oxi</a:t>
            </a:r>
            <a:r>
              <a:rPr lang="en-US" sz="2400" b="1" dirty="0" smtClean="0"/>
              <a:t>gen</a:t>
            </a:r>
          </a:p>
          <a:p>
            <a:r>
              <a:rPr lang="vi-VN" sz="2400" b="1" dirty="0" smtClean="0"/>
              <a:t>Bài 25: Sự oxi hóa</a:t>
            </a:r>
            <a:r>
              <a:rPr lang="en-US" sz="2400" b="1" dirty="0" smtClean="0"/>
              <a:t> </a:t>
            </a:r>
            <a:r>
              <a:rPr lang="vi-VN" sz="2400" b="1" dirty="0" smtClean="0"/>
              <a:t>-</a:t>
            </a:r>
            <a:r>
              <a:rPr lang="en-US" sz="2400" b="1" dirty="0" smtClean="0"/>
              <a:t> </a:t>
            </a:r>
            <a:r>
              <a:rPr lang="vi-VN" sz="2400" b="1" dirty="0" smtClean="0"/>
              <a:t>Phản ứng hóa hợp</a:t>
            </a:r>
            <a:r>
              <a:rPr lang="en-US" sz="2400" b="1" dirty="0" smtClean="0"/>
              <a:t> </a:t>
            </a:r>
            <a:r>
              <a:rPr lang="vi-VN" sz="2400" b="1" dirty="0" smtClean="0"/>
              <a:t>-</a:t>
            </a:r>
            <a:r>
              <a:rPr lang="en-US" sz="2400" b="1" dirty="0" smtClean="0"/>
              <a:t> </a:t>
            </a:r>
            <a:r>
              <a:rPr lang="vi-VN" sz="2400" b="1" dirty="0" smtClean="0"/>
              <a:t>Ứng dụng của oxi</a:t>
            </a:r>
            <a:endParaRPr lang="en-US" sz="2400" b="1" dirty="0" smtClean="0"/>
          </a:p>
          <a:p>
            <a:r>
              <a:rPr lang="vi-VN" sz="2400" b="1" dirty="0" smtClean="0"/>
              <a:t>Bài 26: Oxi</a:t>
            </a:r>
            <a:r>
              <a:rPr lang="en-US" sz="2400" b="1" dirty="0" smtClean="0"/>
              <a:t>de</a:t>
            </a:r>
          </a:p>
          <a:p>
            <a:r>
              <a:rPr lang="vi-VN" sz="2400" b="1" dirty="0" smtClean="0"/>
              <a:t>Bài 27: Điều chế khí oxy</a:t>
            </a:r>
            <a:r>
              <a:rPr lang="en-US" sz="2400" b="1" dirty="0" smtClean="0"/>
              <a:t>gen </a:t>
            </a:r>
            <a:r>
              <a:rPr lang="vi-VN" sz="2400" b="1" dirty="0" smtClean="0"/>
              <a:t>-</a:t>
            </a:r>
            <a:r>
              <a:rPr lang="en-US" sz="2400" b="1" dirty="0" smtClean="0"/>
              <a:t> </a:t>
            </a:r>
            <a:r>
              <a:rPr lang="vi-VN" sz="2400" b="1" dirty="0" smtClean="0"/>
              <a:t>Phản ứng phân hủy</a:t>
            </a:r>
            <a:endParaRPr lang="en-US" sz="2400" b="1" dirty="0" smtClean="0"/>
          </a:p>
          <a:p>
            <a:r>
              <a:rPr lang="en-US" sz="2400" b="1" dirty="0" err="1" smtClean="0"/>
              <a:t>Bài</a:t>
            </a:r>
            <a:r>
              <a:rPr lang="en-US" sz="2400" b="1" dirty="0" smtClean="0"/>
              <a:t> 30: </a:t>
            </a:r>
            <a:r>
              <a:rPr lang="en-US" sz="2400" b="1" dirty="0" err="1" smtClean="0"/>
              <a:t>Thực</a:t>
            </a:r>
            <a:r>
              <a:rPr lang="en-US" sz="2400" b="1" dirty="0" smtClean="0"/>
              <a:t> </a:t>
            </a:r>
            <a:r>
              <a:rPr lang="en-US" sz="2400" b="1" dirty="0" err="1" smtClean="0"/>
              <a:t>hành</a:t>
            </a:r>
            <a:r>
              <a:rPr lang="en-US" sz="2400" b="1" dirty="0" smtClean="0"/>
              <a:t> 4</a:t>
            </a:r>
            <a:endParaRPr lang="en-US" sz="2400" b="1" dirty="0" smtClean="0">
              <a:latin typeface="Arial" pitchFamily="34" charset="0"/>
              <a:cs typeface="Arial" pitchFamily="34" charset="0"/>
            </a:endParaRPr>
          </a:p>
          <a:p>
            <a:endParaRPr lang="en-US" sz="2400" b="1" dirty="0"/>
          </a:p>
        </p:txBody>
      </p:sp>
    </p:spTree>
    <p:extLst>
      <p:ext uri="{BB962C8B-B14F-4D97-AF65-F5344CB8AC3E}">
        <p14:creationId xmlns:p14="http://schemas.microsoft.com/office/powerpoint/2010/main" val="303297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76200"/>
            <a:ext cx="8229600" cy="1503362"/>
          </a:xfrm>
        </p:spPr>
        <p:txBody>
          <a:bodyPr>
            <a:normAutofit fontScale="90000"/>
          </a:bodyPr>
          <a:lstStyle/>
          <a:p>
            <a:pPr lvl="0">
              <a:spcBef>
                <a:spcPts val="0"/>
              </a:spcBef>
            </a:pPr>
            <a:r>
              <a:rPr lang="en-US" sz="3600" b="1" kern="10" dirty="0" smtClean="0">
                <a:ln w="9525">
                  <a:round/>
                  <a:headEnd/>
                  <a:tailEnd/>
                </a:ln>
                <a:solidFill>
                  <a:srgbClr val="FF0000"/>
                </a:solidFill>
                <a:latin typeface="Times New Roman" pitchFamily="18" charset="0"/>
                <a:cs typeface="Times New Roman" pitchFamily="18" charset="0"/>
              </a:rPr>
              <a:t/>
            </a:r>
            <a:br>
              <a:rPr lang="en-US" sz="3600" b="1" kern="10" dirty="0" smtClean="0">
                <a:ln w="9525">
                  <a:round/>
                  <a:headEnd/>
                  <a:tailEnd/>
                </a:ln>
                <a:solidFill>
                  <a:srgbClr val="FF0000"/>
                </a:solidFill>
                <a:latin typeface="Times New Roman" pitchFamily="18" charset="0"/>
                <a:cs typeface="Times New Roman" pitchFamily="18" charset="0"/>
              </a:rPr>
            </a:br>
            <a:r>
              <a:rPr lang="en-US" sz="3600" b="1" dirty="0" smtClean="0">
                <a:solidFill>
                  <a:srgbClr val="FF0000"/>
                </a:solidFill>
                <a:latin typeface="Times New Roman" pitchFamily="18" charset="0"/>
                <a:cs typeface="Times New Roman" pitchFamily="18" charset="0"/>
              </a:rPr>
              <a:t>A -  TÍNH CHẤT CỦA OXIGEN </a:t>
            </a:r>
            <a:r>
              <a:rPr lang="en-US" sz="3600" b="1" kern="10" dirty="0" smtClean="0">
                <a:ln w="9525">
                  <a:round/>
                  <a:headEnd/>
                  <a:tailEnd/>
                </a:ln>
                <a:solidFill>
                  <a:srgbClr val="FF0000"/>
                </a:solidFill>
                <a:latin typeface="Times New Roman" pitchFamily="18" charset="0"/>
                <a:cs typeface="Times New Roman" pitchFamily="18" charset="0"/>
              </a:rPr>
              <a:t/>
            </a:r>
            <a:br>
              <a:rPr lang="en-US" sz="3600" b="1" kern="10" dirty="0" smtClean="0">
                <a:ln w="9525">
                  <a:round/>
                  <a:headEnd/>
                  <a:tailEnd/>
                </a:ln>
                <a:solidFill>
                  <a:srgbClr val="FF0000"/>
                </a:solidFill>
                <a:latin typeface="Times New Roman" pitchFamily="18" charset="0"/>
                <a:cs typeface="Times New Roman" pitchFamily="18" charset="0"/>
              </a:rPr>
            </a:br>
            <a:endParaRPr lang="en-US" sz="3600" b="1" dirty="0">
              <a:solidFill>
                <a:srgbClr val="FF0000"/>
              </a:solidFill>
              <a:latin typeface="Times New Roman" pitchFamily="18" charset="0"/>
              <a:cs typeface="Times New Roman" pitchFamily="18" charset="0"/>
            </a:endParaRPr>
          </a:p>
        </p:txBody>
      </p:sp>
      <p:sp>
        <p:nvSpPr>
          <p:cNvPr id="4" name="Content Placeholder 2"/>
          <p:cNvSpPr txBox="1">
            <a:spLocks/>
          </p:cNvSpPr>
          <p:nvPr/>
        </p:nvSpPr>
        <p:spPr>
          <a:xfrm>
            <a:off x="76200" y="1422400"/>
            <a:ext cx="4800600" cy="518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v"/>
            </a:pP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Oxigen</a:t>
            </a:r>
            <a:r>
              <a:rPr lang="en-US" sz="3100" dirty="0" smtClean="0">
                <a:latin typeface="Times New Roman" panose="02020603050405020304" pitchFamily="18" charset="0"/>
                <a:cs typeface="Times New Roman" panose="02020603050405020304" pitchFamily="18" charset="0"/>
              </a:rPr>
              <a:t> gồm những tính chất gì ? </a:t>
            </a:r>
            <a:r>
              <a:rPr lang="en-US" sz="3100" dirty="0" err="1" smtClean="0">
                <a:latin typeface="Times New Roman" panose="02020603050405020304" pitchFamily="18" charset="0"/>
                <a:cs typeface="Times New Roman" panose="02020603050405020304" pitchFamily="18" charset="0"/>
              </a:rPr>
              <a:t>Oxigen</a:t>
            </a:r>
            <a:r>
              <a:rPr lang="en-US" sz="3100" dirty="0" smtClean="0">
                <a:latin typeface="Times New Roman" panose="02020603050405020304" pitchFamily="18" charset="0"/>
                <a:cs typeface="Times New Roman" panose="02020603050405020304" pitchFamily="18" charset="0"/>
              </a:rPr>
              <a:t> có vai trò gì trong cuộc sống ?</a:t>
            </a:r>
          </a:p>
          <a:p>
            <a:pPr algn="just">
              <a:buFont typeface="Wingdings" pitchFamily="2" charset="2"/>
              <a:buChar char="v"/>
            </a:pPr>
            <a:r>
              <a:rPr lang="en-US" sz="3100" dirty="0" smtClean="0">
                <a:latin typeface="Times New Roman" panose="02020603050405020304" pitchFamily="18" charset="0"/>
                <a:cs typeface="Times New Roman" panose="02020603050405020304" pitchFamily="18" charset="0"/>
              </a:rPr>
              <a:t> Sự oxi hóa, sự cháy là gì ?</a:t>
            </a:r>
          </a:p>
          <a:p>
            <a:pPr algn="just">
              <a:buFont typeface="Wingdings" pitchFamily="2" charset="2"/>
              <a:buChar char="v"/>
            </a:pPr>
            <a:r>
              <a:rPr lang="en-US" sz="3100" dirty="0" smtClean="0">
                <a:latin typeface="Times New Roman" panose="02020603050405020304" pitchFamily="18" charset="0"/>
                <a:cs typeface="Times New Roman" panose="02020603050405020304" pitchFamily="18" charset="0"/>
              </a:rPr>
              <a:t> Phản ứng hóa hợp, phản ứng phân hủy là gì ? </a:t>
            </a:r>
          </a:p>
          <a:p>
            <a:pPr algn="just">
              <a:buFont typeface="Wingdings" pitchFamily="2" charset="2"/>
              <a:buChar char="v"/>
            </a:pPr>
            <a:r>
              <a:rPr lang="en-US" sz="3100" dirty="0" smtClean="0">
                <a:latin typeface="Times New Roman" panose="02020603050405020304" pitchFamily="18" charset="0"/>
                <a:cs typeface="Times New Roman" panose="02020603050405020304" pitchFamily="18" charset="0"/>
              </a:rPr>
              <a:t> Điều </a:t>
            </a:r>
            <a:r>
              <a:rPr lang="en-US" sz="3100" dirty="0" err="1" smtClean="0">
                <a:latin typeface="Times New Roman" panose="02020603050405020304" pitchFamily="18" charset="0"/>
                <a:cs typeface="Times New Roman" panose="02020603050405020304" pitchFamily="18" charset="0"/>
              </a:rPr>
              <a:t>chế</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khí</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oxigen</a:t>
            </a:r>
            <a:r>
              <a:rPr lang="en-US" sz="3100" dirty="0" smtClean="0">
                <a:latin typeface="Times New Roman" panose="02020603050405020304" pitchFamily="18" charset="0"/>
                <a:cs typeface="Times New Roman" panose="02020603050405020304" pitchFamily="18" charset="0"/>
              </a:rPr>
              <a:t> như thế nào ?</a:t>
            </a:r>
          </a:p>
          <a:p>
            <a:pPr algn="just">
              <a:buFont typeface="Wingdings" pitchFamily="2" charset="2"/>
              <a:buChar char="v"/>
            </a:pPr>
            <a:r>
              <a:rPr lang="en-US" sz="3100" dirty="0" smtClean="0">
                <a:latin typeface="Times New Roman" panose="02020603050405020304" pitchFamily="18" charset="0"/>
                <a:cs typeface="Times New Roman" panose="02020603050405020304" pitchFamily="18" charset="0"/>
              </a:rPr>
              <a:t> Không khí có thành phần như thế nào ?</a:t>
            </a:r>
            <a:endParaRPr lang="en-US" sz="31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98600"/>
            <a:ext cx="4191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66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out)">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5124" y="2926838"/>
            <a:ext cx="2881103" cy="2099592"/>
            <a:chOff x="1518" y="2379203"/>
            <a:chExt cx="2881103" cy="2099592"/>
          </a:xfrm>
        </p:grpSpPr>
        <p:sp>
          <p:nvSpPr>
            <p:cNvPr id="16" name="Rounded Rectangle 15"/>
            <p:cNvSpPr/>
            <p:nvPr/>
          </p:nvSpPr>
          <p:spPr>
            <a:xfrm>
              <a:off x="1518" y="2379203"/>
              <a:ext cx="2881103" cy="209959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63013" y="2440698"/>
              <a:ext cx="2758113" cy="1976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Times New Roman" panose="02020603050405020304" pitchFamily="18" charset="0"/>
                  <a:cs typeface="Times New Roman" panose="02020603050405020304" pitchFamily="18" charset="0"/>
                </a:rPr>
                <a:t>OXIGEN</a:t>
              </a:r>
              <a:endParaRPr lang="en-US" sz="24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3840150" y="1369181"/>
            <a:ext cx="145618" cy="2912372"/>
            <a:chOff x="3649649" y="783212"/>
            <a:chExt cx="145618" cy="2912372"/>
          </a:xfrm>
        </p:grpSpPr>
        <p:sp>
          <p:nvSpPr>
            <p:cNvPr id="14" name="Straight Connector 5"/>
            <p:cNvSpPr/>
            <p:nvPr/>
          </p:nvSpPr>
          <p:spPr>
            <a:xfrm rot="18313284">
              <a:off x="2266272" y="2211844"/>
              <a:ext cx="2912372" cy="55107"/>
            </a:xfrm>
            <a:custGeom>
              <a:avLst/>
              <a:gdLst/>
              <a:ahLst/>
              <a:cxnLst/>
              <a:rect l="0" t="0" r="0" b="0"/>
              <a:pathLst>
                <a:path>
                  <a:moveTo>
                    <a:pt x="0" y="27553"/>
                  </a:moveTo>
                  <a:lnTo>
                    <a:pt x="2912372" y="2755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Straight Connector 6"/>
            <p:cNvSpPr/>
            <p:nvPr/>
          </p:nvSpPr>
          <p:spPr>
            <a:xfrm rot="18313284">
              <a:off x="3649649" y="2166588"/>
              <a:ext cx="145618" cy="1456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752796" y="585969"/>
            <a:ext cx="4199185" cy="2099592"/>
            <a:chOff x="4562295" y="0"/>
            <a:chExt cx="4199185" cy="2099592"/>
          </a:xfrm>
        </p:grpSpPr>
        <p:sp>
          <p:nvSpPr>
            <p:cNvPr id="12" name="Rounded Rectangle 11"/>
            <p:cNvSpPr/>
            <p:nvPr/>
          </p:nvSpPr>
          <p:spPr>
            <a:xfrm>
              <a:off x="4562295" y="0"/>
              <a:ext cx="4199185" cy="209959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8"/>
            <p:cNvSpPr/>
            <p:nvPr/>
          </p:nvSpPr>
          <p:spPr>
            <a:xfrm>
              <a:off x="4623790" y="61495"/>
              <a:ext cx="4076195" cy="1976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Times New Roman" panose="02020603050405020304" pitchFamily="18" charset="0"/>
                  <a:cs typeface="Times New Roman" panose="02020603050405020304" pitchFamily="18" charset="0"/>
                </a:rPr>
                <a:t>TÍNH CHẤT </a:t>
              </a:r>
              <a:r>
                <a:rPr lang="en-US" sz="2400" b="1" kern="1200" dirty="0">
                  <a:solidFill>
                    <a:schemeClr val="tx1"/>
                  </a:solidFill>
                  <a:latin typeface="Times New Roman" panose="02020603050405020304" pitchFamily="18" charset="0"/>
                  <a:cs typeface="Times New Roman" panose="02020603050405020304" pitchFamily="18" charset="0"/>
                </a:rPr>
                <a:t>VẬT LÍ</a:t>
              </a:r>
            </a:p>
          </p:txBody>
        </p:sp>
      </p:grpSp>
      <p:grpSp>
        <p:nvGrpSpPr>
          <p:cNvPr id="6" name="Group 5"/>
          <p:cNvGrpSpPr/>
          <p:nvPr/>
        </p:nvGrpSpPr>
        <p:grpSpPr>
          <a:xfrm>
            <a:off x="2878697" y="4566888"/>
            <a:ext cx="2068525" cy="103426"/>
            <a:chOff x="2688196" y="3980919"/>
            <a:chExt cx="2068525" cy="103426"/>
          </a:xfrm>
        </p:grpSpPr>
        <p:sp>
          <p:nvSpPr>
            <p:cNvPr id="10" name="Straight Connector 9"/>
            <p:cNvSpPr/>
            <p:nvPr/>
          </p:nvSpPr>
          <p:spPr>
            <a:xfrm rot="2142401">
              <a:off x="2688196" y="4005079"/>
              <a:ext cx="2068525" cy="55107"/>
            </a:xfrm>
            <a:custGeom>
              <a:avLst/>
              <a:gdLst/>
              <a:ahLst/>
              <a:cxnLst/>
              <a:rect l="0" t="0" r="0" b="0"/>
              <a:pathLst>
                <a:path>
                  <a:moveTo>
                    <a:pt x="0" y="27553"/>
                  </a:moveTo>
                  <a:lnTo>
                    <a:pt x="2068525" y="2755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Straight Connector 10"/>
            <p:cNvSpPr/>
            <p:nvPr/>
          </p:nvSpPr>
          <p:spPr>
            <a:xfrm rot="2142401">
              <a:off x="3670745" y="3980919"/>
              <a:ext cx="103426" cy="1034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4752796" y="4172438"/>
            <a:ext cx="4199185" cy="2099592"/>
            <a:chOff x="4562295" y="3586469"/>
            <a:chExt cx="4199185" cy="2099592"/>
          </a:xfrm>
        </p:grpSpPr>
        <p:sp>
          <p:nvSpPr>
            <p:cNvPr id="8" name="Rounded Rectangle 7"/>
            <p:cNvSpPr/>
            <p:nvPr/>
          </p:nvSpPr>
          <p:spPr>
            <a:xfrm>
              <a:off x="4562295" y="3586469"/>
              <a:ext cx="4199185" cy="209959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12"/>
            <p:cNvSpPr/>
            <p:nvPr/>
          </p:nvSpPr>
          <p:spPr>
            <a:xfrm>
              <a:off x="4623790" y="3647964"/>
              <a:ext cx="4076195" cy="1976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Times New Roman" panose="02020603050405020304" pitchFamily="18" charset="0"/>
                  <a:cs typeface="Times New Roman" panose="02020603050405020304" pitchFamily="18" charset="0"/>
                </a:rPr>
                <a:t>TÍNH CHẤT </a:t>
              </a:r>
              <a:r>
                <a:rPr lang="en-US" sz="2400" b="1" kern="1200" dirty="0">
                  <a:solidFill>
                    <a:schemeClr val="tx1"/>
                  </a:solidFill>
                  <a:latin typeface="Times New Roman" panose="02020603050405020304" pitchFamily="18" charset="0"/>
                  <a:cs typeface="Times New Roman" panose="02020603050405020304" pitchFamily="18" charset="0"/>
                </a:rPr>
                <a:t>HÓA HỌC</a:t>
              </a:r>
            </a:p>
          </p:txBody>
        </p:sp>
      </p:grpSp>
    </p:spTree>
    <p:extLst>
      <p:ext uri="{BB962C8B-B14F-4D97-AF65-F5344CB8AC3E}">
        <p14:creationId xmlns:p14="http://schemas.microsoft.com/office/powerpoint/2010/main" val="4035543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1845" y="3872552"/>
            <a:ext cx="8229600" cy="1981199"/>
          </a:xfrm>
          <a:prstGeom prst="rect">
            <a:avLst/>
          </a:prstGeom>
          <a:noFill/>
        </p:spPr>
        <p:style>
          <a:lnRef idx="1">
            <a:schemeClr val="accent5"/>
          </a:lnRef>
          <a:fillRef idx="2">
            <a:schemeClr val="accent5"/>
          </a:fillRef>
          <a:effectRef idx="1">
            <a:schemeClr val="accent5"/>
          </a:effectRef>
          <a:fontRef idx="minor">
            <a:schemeClr val="dk1"/>
          </a:fontRef>
        </p:style>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US" sz="2800" dirty="0" smtClean="0">
                <a:latin typeface="Times New Roman" pitchFamily="18" charset="0"/>
                <a:cs typeface="Times New Roman" pitchFamily="18" charset="0"/>
              </a:rPr>
              <a:t>-   Kí hiệu hóa học: </a:t>
            </a:r>
            <a:r>
              <a:rPr lang="en-US" sz="2800" b="1" dirty="0" smtClean="0">
                <a:solidFill>
                  <a:srgbClr val="FF0000"/>
                </a:solidFill>
                <a:latin typeface="Times New Roman" pitchFamily="18" charset="0"/>
                <a:cs typeface="Times New Roman" pitchFamily="18" charset="0"/>
              </a:rPr>
              <a:t>O</a:t>
            </a:r>
          </a:p>
          <a:p>
            <a:pPr>
              <a:buFontTx/>
              <a:buChar char="-"/>
            </a:pPr>
            <a:r>
              <a:rPr lang="en-US" sz="2800" dirty="0" smtClean="0">
                <a:latin typeface="Times New Roman" pitchFamily="18" charset="0"/>
                <a:cs typeface="Times New Roman" pitchFamily="18" charset="0"/>
              </a:rPr>
              <a:t>Công thức hóa học: </a:t>
            </a:r>
            <a:r>
              <a:rPr lang="en-US" sz="2800" b="1" dirty="0" smtClean="0">
                <a:solidFill>
                  <a:srgbClr val="FF0000"/>
                </a:solidFill>
                <a:latin typeface="Times New Roman" pitchFamily="18" charset="0"/>
                <a:cs typeface="Times New Roman" pitchFamily="18" charset="0"/>
              </a:rPr>
              <a:t>O</a:t>
            </a:r>
            <a:r>
              <a:rPr lang="en-US" sz="2800" b="1" baseline="-25000" dirty="0" smtClean="0">
                <a:solidFill>
                  <a:srgbClr val="FF0000"/>
                </a:solidFill>
                <a:latin typeface="Times New Roman" pitchFamily="18" charset="0"/>
                <a:cs typeface="Times New Roman" pitchFamily="18" charset="0"/>
              </a:rPr>
              <a:t>2</a:t>
            </a:r>
            <a:endParaRPr lang="en-US" sz="2800" b="1" dirty="0" smtClean="0">
              <a:solidFill>
                <a:srgbClr val="FF0000"/>
              </a:solidFill>
              <a:latin typeface="Times New Roman" pitchFamily="18" charset="0"/>
              <a:cs typeface="Times New Roman" pitchFamily="18" charset="0"/>
            </a:endParaRPr>
          </a:p>
          <a:p>
            <a:pPr>
              <a:buFontTx/>
              <a:buChar char="-"/>
            </a:pPr>
            <a:r>
              <a:rPr lang="en-US" sz="2800" dirty="0" smtClean="0">
                <a:latin typeface="Times New Roman" pitchFamily="18" charset="0"/>
                <a:cs typeface="Times New Roman" pitchFamily="18" charset="0"/>
              </a:rPr>
              <a:t>Nguyên tử khối: </a:t>
            </a:r>
            <a:r>
              <a:rPr lang="en-US" sz="2800" b="1" dirty="0" smtClean="0">
                <a:solidFill>
                  <a:srgbClr val="FF0000"/>
                </a:solidFill>
                <a:latin typeface="Times New Roman" pitchFamily="18" charset="0"/>
                <a:cs typeface="Times New Roman" pitchFamily="18" charset="0"/>
              </a:rPr>
              <a:t>16</a:t>
            </a:r>
          </a:p>
          <a:p>
            <a:pPr>
              <a:buFontTx/>
              <a:buChar char="-"/>
            </a:pPr>
            <a:r>
              <a:rPr lang="en-US" sz="2800" dirty="0" smtClean="0">
                <a:latin typeface="Times New Roman" pitchFamily="18" charset="0"/>
                <a:cs typeface="Times New Roman" pitchFamily="18" charset="0"/>
              </a:rPr>
              <a:t>Phân tử khối: </a:t>
            </a:r>
            <a:r>
              <a:rPr lang="en-US" sz="2800" b="1" dirty="0" smtClean="0">
                <a:solidFill>
                  <a:srgbClr val="FF0000"/>
                </a:solidFill>
                <a:latin typeface="Times New Roman" pitchFamily="18" charset="0"/>
                <a:cs typeface="Times New Roman" pitchFamily="18" charset="0"/>
              </a:rPr>
              <a:t>32</a:t>
            </a:r>
          </a:p>
        </p:txBody>
      </p:sp>
      <p:sp>
        <p:nvSpPr>
          <p:cNvPr id="4" name="Content Placeholder 2"/>
          <p:cNvSpPr txBox="1">
            <a:spLocks/>
          </p:cNvSpPr>
          <p:nvPr/>
        </p:nvSpPr>
        <p:spPr>
          <a:xfrm>
            <a:off x="0" y="838200"/>
            <a:ext cx="9144000" cy="2590800"/>
          </a:xfrm>
          <a:prstGeom prst="rect">
            <a:avLst/>
          </a:prstGeom>
          <a:noFill/>
        </p:spPr>
        <p:style>
          <a:lnRef idx="1">
            <a:schemeClr val="accent5"/>
          </a:lnRef>
          <a:fillRef idx="2">
            <a:schemeClr val="accent5"/>
          </a:fillRef>
          <a:effectRef idx="1">
            <a:schemeClr val="accent5"/>
          </a:effectRef>
          <a:fontRef idx="minor">
            <a:schemeClr val="dk1"/>
          </a:fontRef>
        </p:style>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US" sz="9800" dirty="0" err="1" smtClean="0">
                <a:latin typeface="Times New Roman" pitchFamily="18" charset="0"/>
                <a:cs typeface="Times New Roman" pitchFamily="18" charset="0"/>
              </a:rPr>
              <a:t>Dựa</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vào</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kiến</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thức</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em</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biết</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em</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hãy</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cho</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biết</a:t>
            </a:r>
            <a:r>
              <a:rPr lang="en-US" sz="9800" dirty="0" smtClean="0">
                <a:latin typeface="Times New Roman" pitchFamily="18" charset="0"/>
                <a:cs typeface="Times New Roman" pitchFamily="18" charset="0"/>
              </a:rPr>
              <a:t>:</a:t>
            </a:r>
          </a:p>
          <a:p>
            <a:pPr marL="0" indent="0">
              <a:buFont typeface="Arial" pitchFamily="34" charset="0"/>
              <a:buNone/>
            </a:pPr>
            <a:r>
              <a:rPr lang="en-US" sz="9800" dirty="0" smtClean="0">
                <a:latin typeface="Times New Roman" pitchFamily="18" charset="0"/>
                <a:cs typeface="Times New Roman" pitchFamily="18" charset="0"/>
              </a:rPr>
              <a:t>-</a:t>
            </a:r>
            <a:r>
              <a:rPr lang="en-US" sz="9800" dirty="0" err="1" smtClean="0">
                <a:latin typeface="Times New Roman" pitchFamily="18" charset="0"/>
                <a:cs typeface="Times New Roman" pitchFamily="18" charset="0"/>
              </a:rPr>
              <a:t>Kí</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hiệu</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hóa</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học</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của</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nguyên</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tố</a:t>
            </a:r>
            <a:r>
              <a:rPr lang="en-US" sz="9800" dirty="0" smtClean="0">
                <a:latin typeface="Times New Roman" pitchFamily="18" charset="0"/>
                <a:cs typeface="Times New Roman" pitchFamily="18" charset="0"/>
              </a:rPr>
              <a:t> oxygen</a:t>
            </a:r>
          </a:p>
          <a:p>
            <a:pPr marL="0" indent="0">
              <a:buNone/>
            </a:pPr>
            <a:r>
              <a:rPr lang="en-US" sz="9800" dirty="0" smtClean="0">
                <a:latin typeface="Times New Roman" pitchFamily="18" charset="0"/>
                <a:cs typeface="Times New Roman" pitchFamily="18" charset="0"/>
              </a:rPr>
              <a:t>-</a:t>
            </a:r>
            <a:r>
              <a:rPr lang="en-US" sz="9800" dirty="0" err="1">
                <a:latin typeface="Times New Roman" pitchFamily="18" charset="0"/>
                <a:cs typeface="Times New Roman" pitchFamily="18" charset="0"/>
              </a:rPr>
              <a:t>Công</a:t>
            </a:r>
            <a:r>
              <a:rPr lang="en-US" sz="9800" dirty="0">
                <a:latin typeface="Times New Roman" pitchFamily="18" charset="0"/>
                <a:cs typeface="Times New Roman" pitchFamily="18" charset="0"/>
              </a:rPr>
              <a:t> </a:t>
            </a:r>
            <a:r>
              <a:rPr lang="en-US" sz="9800" dirty="0" err="1">
                <a:latin typeface="Times New Roman" pitchFamily="18" charset="0"/>
                <a:cs typeface="Times New Roman" pitchFamily="18" charset="0"/>
              </a:rPr>
              <a:t>thức</a:t>
            </a:r>
            <a:r>
              <a:rPr lang="en-US" sz="9800" dirty="0">
                <a:latin typeface="Times New Roman" pitchFamily="18" charset="0"/>
                <a:cs typeface="Times New Roman" pitchFamily="18" charset="0"/>
              </a:rPr>
              <a:t> </a:t>
            </a:r>
            <a:r>
              <a:rPr lang="en-US" sz="9800" dirty="0" err="1">
                <a:latin typeface="Times New Roman" pitchFamily="18" charset="0"/>
                <a:cs typeface="Times New Roman" pitchFamily="18" charset="0"/>
              </a:rPr>
              <a:t>hóa</a:t>
            </a:r>
            <a:r>
              <a:rPr lang="en-US" sz="9800" dirty="0">
                <a:latin typeface="Times New Roman" pitchFamily="18" charset="0"/>
                <a:cs typeface="Times New Roman" pitchFamily="18" charset="0"/>
              </a:rPr>
              <a:t> </a:t>
            </a:r>
            <a:r>
              <a:rPr lang="en-US" sz="9800" dirty="0" err="1">
                <a:latin typeface="Times New Roman" pitchFamily="18" charset="0"/>
                <a:cs typeface="Times New Roman" pitchFamily="18" charset="0"/>
              </a:rPr>
              <a:t>học</a:t>
            </a:r>
            <a:r>
              <a:rPr lang="en-US" sz="9800" dirty="0">
                <a:latin typeface="Times New Roman" pitchFamily="18" charset="0"/>
                <a:cs typeface="Times New Roman" pitchFamily="18" charset="0"/>
              </a:rPr>
              <a:t> </a:t>
            </a:r>
            <a:r>
              <a:rPr lang="en-US" sz="9800" dirty="0" err="1">
                <a:latin typeface="Times New Roman" pitchFamily="18" charset="0"/>
                <a:cs typeface="Times New Roman" pitchFamily="18" charset="0"/>
              </a:rPr>
              <a:t>của</a:t>
            </a:r>
            <a:r>
              <a:rPr lang="en-US" sz="9800" dirty="0">
                <a:latin typeface="Times New Roman" pitchFamily="18" charset="0"/>
                <a:cs typeface="Times New Roman" pitchFamily="18" charset="0"/>
              </a:rPr>
              <a:t> </a:t>
            </a:r>
            <a:r>
              <a:rPr lang="en-US" sz="9800" dirty="0" err="1" smtClean="0">
                <a:latin typeface="Times New Roman" pitchFamily="18" charset="0"/>
                <a:cs typeface="Times New Roman" pitchFamily="18" charset="0"/>
              </a:rPr>
              <a:t>phân</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tử</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khí</a:t>
            </a:r>
            <a:r>
              <a:rPr lang="en-US" sz="9800" dirty="0" smtClean="0">
                <a:latin typeface="Times New Roman" pitchFamily="18" charset="0"/>
                <a:cs typeface="Times New Roman" pitchFamily="18" charset="0"/>
              </a:rPr>
              <a:t> oxygen</a:t>
            </a:r>
          </a:p>
          <a:p>
            <a:pPr marL="0" indent="0">
              <a:buNone/>
            </a:pPr>
            <a:r>
              <a:rPr lang="en-US" sz="9800" dirty="0">
                <a:latin typeface="Times New Roman" pitchFamily="18" charset="0"/>
                <a:cs typeface="Times New Roman" pitchFamily="18" charset="0"/>
              </a:rPr>
              <a:t>-</a:t>
            </a:r>
            <a:r>
              <a:rPr lang="en-US" sz="9800" dirty="0" err="1">
                <a:latin typeface="Times New Roman" pitchFamily="18" charset="0"/>
                <a:cs typeface="Times New Roman" pitchFamily="18" charset="0"/>
              </a:rPr>
              <a:t>Nguyên</a:t>
            </a:r>
            <a:r>
              <a:rPr lang="en-US" sz="9800" dirty="0">
                <a:latin typeface="Times New Roman" pitchFamily="18" charset="0"/>
                <a:cs typeface="Times New Roman" pitchFamily="18" charset="0"/>
              </a:rPr>
              <a:t>  </a:t>
            </a:r>
            <a:r>
              <a:rPr lang="en-US" sz="9800" dirty="0" err="1">
                <a:latin typeface="Times New Roman" pitchFamily="18" charset="0"/>
                <a:cs typeface="Times New Roman" pitchFamily="18" charset="0"/>
              </a:rPr>
              <a:t>tử</a:t>
            </a:r>
            <a:r>
              <a:rPr lang="en-US" sz="9800" dirty="0">
                <a:latin typeface="Times New Roman" pitchFamily="18" charset="0"/>
                <a:cs typeface="Times New Roman" pitchFamily="18" charset="0"/>
              </a:rPr>
              <a:t> </a:t>
            </a:r>
            <a:r>
              <a:rPr lang="en-US" sz="9800" dirty="0" err="1">
                <a:latin typeface="Times New Roman" pitchFamily="18" charset="0"/>
                <a:cs typeface="Times New Roman" pitchFamily="18" charset="0"/>
              </a:rPr>
              <a:t>khối</a:t>
            </a:r>
            <a:r>
              <a:rPr lang="en-US" sz="9800" dirty="0">
                <a:latin typeface="Times New Roman" pitchFamily="18" charset="0"/>
                <a:cs typeface="Times New Roman" pitchFamily="18" charset="0"/>
              </a:rPr>
              <a:t> </a:t>
            </a:r>
            <a:r>
              <a:rPr lang="en-US" sz="9800" dirty="0" err="1">
                <a:latin typeface="Times New Roman" pitchFamily="18" charset="0"/>
                <a:cs typeface="Times New Roman" pitchFamily="18" charset="0"/>
              </a:rPr>
              <a:t>của</a:t>
            </a:r>
            <a:r>
              <a:rPr lang="en-US" sz="9800" dirty="0">
                <a:latin typeface="Times New Roman" pitchFamily="18" charset="0"/>
                <a:cs typeface="Times New Roman" pitchFamily="18" charset="0"/>
              </a:rPr>
              <a:t> </a:t>
            </a:r>
            <a:r>
              <a:rPr lang="en-US" sz="9800" dirty="0" smtClean="0">
                <a:latin typeface="Times New Roman" pitchFamily="18" charset="0"/>
                <a:cs typeface="Times New Roman" pitchFamily="18" charset="0"/>
              </a:rPr>
              <a:t>oxygen</a:t>
            </a:r>
          </a:p>
          <a:p>
            <a:pPr marL="0" indent="0">
              <a:buNone/>
            </a:pP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Phân</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tử</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khối</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của</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khí</a:t>
            </a:r>
            <a:r>
              <a:rPr lang="en-US" sz="9800" dirty="0" smtClean="0">
                <a:latin typeface="Times New Roman" pitchFamily="18" charset="0"/>
                <a:cs typeface="Times New Roman" pitchFamily="18" charset="0"/>
              </a:rPr>
              <a:t> </a:t>
            </a:r>
            <a:r>
              <a:rPr lang="en-US" sz="9800" dirty="0" err="1" smtClean="0">
                <a:latin typeface="Times New Roman" pitchFamily="18" charset="0"/>
                <a:cs typeface="Times New Roman" pitchFamily="18" charset="0"/>
              </a:rPr>
              <a:t>oxigen</a:t>
            </a:r>
            <a:endParaRPr lang="en-US" sz="9800" dirty="0">
              <a:latin typeface="Times New Roman" pitchFamily="18" charset="0"/>
              <a:cs typeface="Times New Roman" pitchFamily="18" charset="0"/>
            </a:endParaRPr>
          </a:p>
          <a:p>
            <a:pPr marL="0" indent="0">
              <a:buFont typeface="Arial" pitchFamily="34" charset="0"/>
              <a:buNone/>
            </a:pPr>
            <a:endParaRPr lang="en-US" sz="2800" dirty="0">
              <a:latin typeface="Times New Roman" pitchFamily="18" charset="0"/>
              <a:cs typeface="Times New Roman" pitchFamily="18" charset="0"/>
            </a:endParaRPr>
          </a:p>
          <a:p>
            <a:pPr marL="0" indent="0">
              <a:buFont typeface="Arial" pitchFamily="34" charset="0"/>
              <a:buNone/>
            </a:pPr>
            <a:endParaRPr lang="en-US" sz="2800" dirty="0" smtClean="0">
              <a:latin typeface="Times New Roman" pitchFamily="18" charset="0"/>
              <a:cs typeface="Times New Roman" pitchFamily="18" charset="0"/>
            </a:endParaRPr>
          </a:p>
          <a:p>
            <a:pPr marL="0" indent="0">
              <a:buFont typeface="Arial" pitchFamily="34" charset="0"/>
              <a:buNone/>
            </a:pPr>
            <a:r>
              <a:rPr lang="en-US" sz="2800" dirty="0" smtClean="0">
                <a:latin typeface="Times New Roman" pitchFamily="18" charset="0"/>
                <a:cs typeface="Times New Roman" pitchFamily="18" charset="0"/>
              </a:rPr>
              <a:t>  </a:t>
            </a:r>
            <a:endParaRPr lang="en-US" sz="28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7363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020762"/>
          </a:xfrm>
          <a:noFill/>
        </p:spPr>
        <p:txBody>
          <a:bodyPr>
            <a:noAutofit/>
          </a:bodyPr>
          <a:lstStyle/>
          <a:p>
            <a:r>
              <a:rPr lang="en-US" sz="3600" dirty="0" smtClean="0">
                <a:solidFill>
                  <a:srgbClr val="FF0000"/>
                </a:solidFill>
                <a:latin typeface="Times New Roman" pitchFamily="18" charset="0"/>
                <a:cs typeface="Times New Roman" pitchFamily="18" charset="0"/>
              </a:rPr>
              <a:t>Trong tự </a:t>
            </a:r>
            <a:r>
              <a:rPr lang="en-US" sz="3600" dirty="0" err="1" smtClean="0">
                <a:solidFill>
                  <a:srgbClr val="FF0000"/>
                </a:solidFill>
                <a:latin typeface="Times New Roman" pitchFamily="18" charset="0"/>
                <a:cs typeface="Times New Roman" pitchFamily="18" charset="0"/>
              </a:rPr>
              <a:t>nhiên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oxigen</a:t>
            </a:r>
            <a:r>
              <a:rPr lang="en-US" sz="3600" dirty="0" smtClean="0">
                <a:solidFill>
                  <a:srgbClr val="FF0000"/>
                </a:solidFill>
                <a:latin typeface="Times New Roman" pitchFamily="18" charset="0"/>
                <a:cs typeface="Times New Roman" pitchFamily="18" charset="0"/>
              </a:rPr>
              <a:t> tồn tại ở những dạng nào?</a:t>
            </a:r>
            <a:endParaRPr lang="en-US"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524000"/>
            <a:ext cx="9144000" cy="2514600"/>
          </a:xfrm>
          <a:noFill/>
        </p:spPr>
        <p:txBody>
          <a:bodyPr>
            <a:normAutofit/>
          </a:bodyPr>
          <a:lstStyle/>
          <a:p>
            <a:pPr marL="0" indent="0">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oxigen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tồn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tại</a:t>
            </a:r>
            <a:r>
              <a:rPr lang="en-US" dirty="0" smtClean="0">
                <a:latin typeface="Times New Roman" pitchFamily="18" charset="0"/>
                <a:cs typeface="Times New Roman" pitchFamily="18" charset="0"/>
              </a:rPr>
              <a:t> 2 </a:t>
            </a:r>
            <a:r>
              <a:rPr lang="en-US" dirty="0" err="1" smtClean="0">
                <a:latin typeface="Times New Roman" pitchFamily="18" charset="0"/>
                <a:cs typeface="Times New Roman" pitchFamily="18" charset="0"/>
              </a:rPr>
              <a:t>dạng</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khí</a:t>
            </a:r>
            <a:r>
              <a:rPr lang="en-US" dirty="0" smtClean="0">
                <a:latin typeface="Times New Roman" pitchFamily="18" charset="0"/>
                <a:cs typeface="Times New Roman" pitchFamily="18" charset="0"/>
              </a:rPr>
              <a:t> 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khí</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 Hợp chất: nguyên </a:t>
            </a:r>
            <a:r>
              <a:rPr lang="en-US" dirty="0" err="1" smtClean="0">
                <a:latin typeface="Times New Roman" pitchFamily="18" charset="0"/>
                <a:cs typeface="Times New Roman" pitchFamily="18" charset="0"/>
              </a:rPr>
              <a:t>tố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Oxigen</a:t>
            </a:r>
            <a:r>
              <a:rPr lang="en-US" dirty="0" smtClean="0">
                <a:latin typeface="Times New Roman" pitchFamily="18" charset="0"/>
                <a:cs typeface="Times New Roman" pitchFamily="18" charset="0"/>
              </a:rPr>
              <a:t> (O) có nhiều trong nước, đường, quặng, đất, đá, động vật, thực vật,…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2591981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xi lớp 8 lỏng và k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5000"/>
            <a:ext cx="7453559"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
            <a:extLst>
              <a:ext uri="{FF2B5EF4-FFF2-40B4-BE49-F238E27FC236}">
                <a16:creationId xmlns="" xmlns:a16="http://schemas.microsoft.com/office/drawing/2014/main" id="{206381AD-4C2B-4745-99B1-0BBCE6131A71}"/>
              </a:ext>
            </a:extLst>
          </p:cNvPr>
          <p:cNvSpPr txBox="1">
            <a:spLocks/>
          </p:cNvSpPr>
          <p:nvPr/>
        </p:nvSpPr>
        <p:spPr>
          <a:xfrm>
            <a:off x="110067" y="76200"/>
            <a:ext cx="3971226" cy="6096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atinLnBrk="1">
              <a:defRPr/>
            </a:pP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vi-VN"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 VẬT LÝ</a:t>
            </a:r>
            <a:endParaRPr lang="en-US" altLang="ko-KR" sz="2800" b="1" dirty="0">
              <a:solidFill>
                <a:srgbClr val="FF0000"/>
              </a:solidFill>
              <a:effectLst>
                <a:outerShdw blurRad="38100" dist="38100" dir="2700000" algn="tl">
                  <a:srgbClr val="000000">
                    <a:alpha val="43137"/>
                  </a:srgbClr>
                </a:outerShdw>
              </a:effectLst>
              <a:latin typeface="Cambria" pitchFamily="18" charset="0"/>
            </a:endParaRPr>
          </a:p>
        </p:txBody>
      </p:sp>
      <p:sp>
        <p:nvSpPr>
          <p:cNvPr id="33" name="Rounded Rectangle 1032">
            <a:extLst>
              <a:ext uri="{FF2B5EF4-FFF2-40B4-BE49-F238E27FC236}">
                <a16:creationId xmlns="" xmlns:a16="http://schemas.microsoft.com/office/drawing/2014/main" id="{DC827CB3-5E4B-4CE7-B8A3-ABF3B3AF6205}"/>
              </a:ext>
            </a:extLst>
          </p:cNvPr>
          <p:cNvSpPr/>
          <p:nvPr/>
        </p:nvSpPr>
        <p:spPr>
          <a:xfrm>
            <a:off x="503654" y="4255210"/>
            <a:ext cx="3388087" cy="781515"/>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34" name="Rounded Rectangle 1032">
            <a:extLst>
              <a:ext uri="{FF2B5EF4-FFF2-40B4-BE49-F238E27FC236}">
                <a16:creationId xmlns="" xmlns:a16="http://schemas.microsoft.com/office/drawing/2014/main" id="{AF1484C8-03A6-4BA6-9AE5-3BAEC978ED8A}"/>
              </a:ext>
            </a:extLst>
          </p:cNvPr>
          <p:cNvSpPr/>
          <p:nvPr/>
        </p:nvSpPr>
        <p:spPr>
          <a:xfrm>
            <a:off x="261765" y="4247684"/>
            <a:ext cx="1600231" cy="781515"/>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35" name="TextBox 34">
            <a:extLst>
              <a:ext uri="{FF2B5EF4-FFF2-40B4-BE49-F238E27FC236}">
                <a16:creationId xmlns="" xmlns:a16="http://schemas.microsoft.com/office/drawing/2014/main" id="{0616091D-D781-4290-90E3-4C1E97C10D32}"/>
              </a:ext>
            </a:extLst>
          </p:cNvPr>
          <p:cNvSpPr txBox="1"/>
          <p:nvPr/>
        </p:nvSpPr>
        <p:spPr>
          <a:xfrm>
            <a:off x="261765" y="4339947"/>
            <a:ext cx="1658983" cy="461665"/>
          </a:xfrm>
          <a:prstGeom prst="rect">
            <a:avLst/>
          </a:prstGeom>
          <a:noFill/>
        </p:spPr>
        <p:txBody>
          <a:bodyPr wrap="square" rtlCol="0">
            <a:spAutoFit/>
          </a:bodyPr>
          <a:lstStyle/>
          <a:p>
            <a:pPr algn="ctr"/>
            <a:r>
              <a:rPr lang="vi-VN" altLang="ko-KR" sz="2400" b="1" dirty="0" smtClean="0">
                <a:solidFill>
                  <a:srgbClr val="002060"/>
                </a:solidFill>
                <a:latin typeface="Times New Roman" pitchFamily="18" charset="0"/>
                <a:cs typeface="Times New Roman" pitchFamily="18" charset="0"/>
              </a:rPr>
              <a:t>Trạng thái</a:t>
            </a:r>
            <a:endParaRPr lang="ko-KR" altLang="en-US" sz="2400" b="1" dirty="0">
              <a:solidFill>
                <a:srgbClr val="002060"/>
              </a:solidFill>
              <a:latin typeface="Times New Roman" pitchFamily="18" charset="0"/>
              <a:cs typeface="Times New Roman" pitchFamily="18" charset="0"/>
            </a:endParaRPr>
          </a:p>
        </p:txBody>
      </p:sp>
      <p:sp>
        <p:nvSpPr>
          <p:cNvPr id="36" name="TextBox 35">
            <a:extLst>
              <a:ext uri="{FF2B5EF4-FFF2-40B4-BE49-F238E27FC236}">
                <a16:creationId xmlns="" xmlns:a16="http://schemas.microsoft.com/office/drawing/2014/main" id="{86E91427-9E17-4B77-93EB-2266C34D62D8}"/>
              </a:ext>
            </a:extLst>
          </p:cNvPr>
          <p:cNvSpPr txBox="1"/>
          <p:nvPr/>
        </p:nvSpPr>
        <p:spPr>
          <a:xfrm>
            <a:off x="1887660" y="4340810"/>
            <a:ext cx="2156481" cy="461665"/>
          </a:xfrm>
          <a:prstGeom prst="rect">
            <a:avLst/>
          </a:prstGeom>
          <a:noFill/>
        </p:spPr>
        <p:txBody>
          <a:bodyPr wrap="square" rtlCol="0">
            <a:spAutoFit/>
          </a:bodyPr>
          <a:lstStyle/>
          <a:p>
            <a:r>
              <a:rPr lang="vi-VN" altLang="ko-KR" sz="2400" dirty="0" smtClean="0">
                <a:latin typeface="Times New Roman" pitchFamily="18" charset="0"/>
                <a:cs typeface="Times New Roman" pitchFamily="18" charset="0"/>
              </a:rPr>
              <a:t>Chất khí</a:t>
            </a:r>
            <a:endParaRPr lang="ko-KR" altLang="en-US" sz="2400" dirty="0">
              <a:latin typeface="Times New Roman" pitchFamily="18" charset="0"/>
              <a:cs typeface="Times New Roman" pitchFamily="18" charset="0"/>
            </a:endParaRPr>
          </a:p>
        </p:txBody>
      </p:sp>
      <p:sp>
        <p:nvSpPr>
          <p:cNvPr id="40" name="Rounded Rectangle 1032">
            <a:extLst>
              <a:ext uri="{FF2B5EF4-FFF2-40B4-BE49-F238E27FC236}">
                <a16:creationId xmlns="" xmlns:a16="http://schemas.microsoft.com/office/drawing/2014/main" id="{6A3505ED-6B3D-4C40-AE0F-66BD18998DEC}"/>
              </a:ext>
            </a:extLst>
          </p:cNvPr>
          <p:cNvSpPr/>
          <p:nvPr/>
        </p:nvSpPr>
        <p:spPr>
          <a:xfrm>
            <a:off x="4860059" y="4247685"/>
            <a:ext cx="3750541" cy="781515"/>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41" name="Rounded Rectangle 1032">
            <a:extLst>
              <a:ext uri="{FF2B5EF4-FFF2-40B4-BE49-F238E27FC236}">
                <a16:creationId xmlns="" xmlns:a16="http://schemas.microsoft.com/office/drawing/2014/main" id="{9EA2AB38-7BCC-4FD3-946E-67898EA14C0C}"/>
              </a:ext>
            </a:extLst>
          </p:cNvPr>
          <p:cNvSpPr/>
          <p:nvPr/>
        </p:nvSpPr>
        <p:spPr>
          <a:xfrm>
            <a:off x="4596700" y="4247685"/>
            <a:ext cx="1600231" cy="781515"/>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42" name="TextBox 41">
            <a:extLst>
              <a:ext uri="{FF2B5EF4-FFF2-40B4-BE49-F238E27FC236}">
                <a16:creationId xmlns="" xmlns:a16="http://schemas.microsoft.com/office/drawing/2014/main" id="{ECB0DC2D-49B3-4287-80A2-0F92D4DDB913}"/>
              </a:ext>
            </a:extLst>
          </p:cNvPr>
          <p:cNvSpPr txBox="1"/>
          <p:nvPr/>
        </p:nvSpPr>
        <p:spPr>
          <a:xfrm>
            <a:off x="4470071" y="4350773"/>
            <a:ext cx="1809408" cy="461665"/>
          </a:xfrm>
          <a:prstGeom prst="rect">
            <a:avLst/>
          </a:prstGeom>
          <a:noFill/>
        </p:spPr>
        <p:txBody>
          <a:bodyPr wrap="square" rtlCol="0">
            <a:spAutoFit/>
          </a:bodyPr>
          <a:lstStyle/>
          <a:p>
            <a:pPr algn="ctr"/>
            <a:r>
              <a:rPr lang="vi-VN" altLang="ko-KR" sz="2400" b="1" dirty="0" smtClean="0">
                <a:solidFill>
                  <a:srgbClr val="002060"/>
                </a:solidFill>
                <a:latin typeface="Times New Roman" pitchFamily="18" charset="0"/>
                <a:cs typeface="Times New Roman" pitchFamily="18" charset="0"/>
              </a:rPr>
              <a:t>Mùi</a:t>
            </a:r>
            <a:endParaRPr lang="ko-KR" altLang="en-US" sz="2400" b="1" dirty="0">
              <a:solidFill>
                <a:srgbClr val="002060"/>
              </a:solidFill>
              <a:latin typeface="Times New Roman" pitchFamily="18" charset="0"/>
              <a:cs typeface="Times New Roman" pitchFamily="18" charset="0"/>
            </a:endParaRPr>
          </a:p>
        </p:txBody>
      </p:sp>
      <p:sp>
        <p:nvSpPr>
          <p:cNvPr id="43" name="TextBox 42">
            <a:extLst>
              <a:ext uri="{FF2B5EF4-FFF2-40B4-BE49-F238E27FC236}">
                <a16:creationId xmlns="" xmlns:a16="http://schemas.microsoft.com/office/drawing/2014/main" id="{22CDC754-8C2C-4EA6-B498-48E0D19701BC}"/>
              </a:ext>
            </a:extLst>
          </p:cNvPr>
          <p:cNvSpPr txBox="1"/>
          <p:nvPr/>
        </p:nvSpPr>
        <p:spPr>
          <a:xfrm>
            <a:off x="6270191" y="4346348"/>
            <a:ext cx="1931187" cy="461665"/>
          </a:xfrm>
          <a:prstGeom prst="rect">
            <a:avLst/>
          </a:prstGeom>
          <a:noFill/>
        </p:spPr>
        <p:txBody>
          <a:bodyPr wrap="square" rtlCol="0">
            <a:spAutoFit/>
          </a:bodyPr>
          <a:lstStyle/>
          <a:p>
            <a:r>
              <a:rPr lang="vi-VN" altLang="ko-KR" sz="2400" dirty="0" smtClean="0">
                <a:latin typeface="Times New Roman" pitchFamily="18" charset="0"/>
                <a:cs typeface="Times New Roman" pitchFamily="18" charset="0"/>
              </a:rPr>
              <a:t>Không mùi</a:t>
            </a:r>
            <a:endParaRPr lang="en-US" altLang="ko-KR" sz="2400" dirty="0">
              <a:latin typeface="Times New Roman" pitchFamily="18" charset="0"/>
              <a:cs typeface="Times New Roman" pitchFamily="18" charset="0"/>
            </a:endParaRPr>
          </a:p>
        </p:txBody>
      </p:sp>
      <p:sp>
        <p:nvSpPr>
          <p:cNvPr id="47" name="Rounded Rectangle 1032">
            <a:extLst>
              <a:ext uri="{FF2B5EF4-FFF2-40B4-BE49-F238E27FC236}">
                <a16:creationId xmlns="" xmlns:a16="http://schemas.microsoft.com/office/drawing/2014/main" id="{CBBB0B01-CEB5-4F8D-B4AD-FF9FE435DE79}"/>
              </a:ext>
            </a:extLst>
          </p:cNvPr>
          <p:cNvSpPr/>
          <p:nvPr/>
        </p:nvSpPr>
        <p:spPr>
          <a:xfrm>
            <a:off x="510616" y="5589424"/>
            <a:ext cx="3381126" cy="781515"/>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48" name="Rounded Rectangle 1032">
            <a:extLst>
              <a:ext uri="{FF2B5EF4-FFF2-40B4-BE49-F238E27FC236}">
                <a16:creationId xmlns="" xmlns:a16="http://schemas.microsoft.com/office/drawing/2014/main" id="{5CB569FF-2FC0-42D2-835A-41E01F13F67B}"/>
              </a:ext>
            </a:extLst>
          </p:cNvPr>
          <p:cNvSpPr/>
          <p:nvPr/>
        </p:nvSpPr>
        <p:spPr>
          <a:xfrm>
            <a:off x="251451" y="5589424"/>
            <a:ext cx="1600231" cy="781515"/>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49" name="TextBox 48">
            <a:extLst>
              <a:ext uri="{FF2B5EF4-FFF2-40B4-BE49-F238E27FC236}">
                <a16:creationId xmlns="" xmlns:a16="http://schemas.microsoft.com/office/drawing/2014/main" id="{5E5E84DD-4E8A-47FF-8B1F-E8C205E88714}"/>
              </a:ext>
            </a:extLst>
          </p:cNvPr>
          <p:cNvSpPr txBox="1"/>
          <p:nvPr/>
        </p:nvSpPr>
        <p:spPr>
          <a:xfrm>
            <a:off x="308682" y="5692502"/>
            <a:ext cx="1660796" cy="461665"/>
          </a:xfrm>
          <a:prstGeom prst="rect">
            <a:avLst/>
          </a:prstGeom>
          <a:noFill/>
        </p:spPr>
        <p:txBody>
          <a:bodyPr wrap="square" rtlCol="0">
            <a:spAutoFit/>
          </a:bodyPr>
          <a:lstStyle/>
          <a:p>
            <a:pPr algn="ctr"/>
            <a:r>
              <a:rPr lang="vi-VN" altLang="ko-KR" sz="2400" b="1" dirty="0" smtClean="0">
                <a:solidFill>
                  <a:srgbClr val="002060"/>
                </a:solidFill>
                <a:latin typeface="Times New Roman" pitchFamily="18" charset="0"/>
                <a:cs typeface="Times New Roman" pitchFamily="18" charset="0"/>
              </a:rPr>
              <a:t>Màu sắc</a:t>
            </a:r>
            <a:endParaRPr lang="ko-KR" altLang="en-US" sz="2400" b="1" dirty="0">
              <a:solidFill>
                <a:srgbClr val="002060"/>
              </a:solidFill>
              <a:latin typeface="Times New Roman" pitchFamily="18" charset="0"/>
              <a:cs typeface="Times New Roman" pitchFamily="18" charset="0"/>
            </a:endParaRPr>
          </a:p>
        </p:txBody>
      </p:sp>
      <p:sp>
        <p:nvSpPr>
          <p:cNvPr id="50" name="TextBox 49">
            <a:extLst>
              <a:ext uri="{FF2B5EF4-FFF2-40B4-BE49-F238E27FC236}">
                <a16:creationId xmlns="" xmlns:a16="http://schemas.microsoft.com/office/drawing/2014/main" id="{98777690-126E-4202-87D0-4E8F44995BE1}"/>
              </a:ext>
            </a:extLst>
          </p:cNvPr>
          <p:cNvSpPr txBox="1"/>
          <p:nvPr/>
        </p:nvSpPr>
        <p:spPr>
          <a:xfrm>
            <a:off x="1920748" y="5675026"/>
            <a:ext cx="1970993" cy="461665"/>
          </a:xfrm>
          <a:prstGeom prst="rect">
            <a:avLst/>
          </a:prstGeom>
          <a:noFill/>
        </p:spPr>
        <p:txBody>
          <a:bodyPr wrap="square" rtlCol="0">
            <a:spAutoFit/>
          </a:bodyPr>
          <a:lstStyle/>
          <a:p>
            <a:r>
              <a:rPr lang="vi-VN" altLang="ko-KR" sz="2400" dirty="0" smtClean="0">
                <a:latin typeface="Times New Roman" pitchFamily="18" charset="0"/>
                <a:cs typeface="Times New Roman" pitchFamily="18" charset="0"/>
              </a:rPr>
              <a:t>Không màu</a:t>
            </a:r>
            <a:endParaRPr lang="en-US" altLang="ko-KR" sz="2400" dirty="0">
              <a:latin typeface="Times New Roman" pitchFamily="18" charset="0"/>
              <a:cs typeface="Times New Roman" pitchFamily="18" charset="0"/>
            </a:endParaRPr>
          </a:p>
        </p:txBody>
      </p:sp>
      <p:sp>
        <p:nvSpPr>
          <p:cNvPr id="61" name="Rectangle 60"/>
          <p:cNvSpPr/>
          <p:nvPr/>
        </p:nvSpPr>
        <p:spPr>
          <a:xfrm>
            <a:off x="4267200" y="635000"/>
            <a:ext cx="4343400"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Các em quan sát lọ đựng </a:t>
            </a:r>
            <a:r>
              <a:rPr lang="en-US" sz="3200" dirty="0" err="1" smtClean="0">
                <a:latin typeface="Times New Roman" pitchFamily="18" charset="0"/>
                <a:cs typeface="Times New Roman" pitchFamily="18" charset="0"/>
              </a:rPr>
              <a:t>khí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oxigen</a:t>
            </a:r>
            <a:r>
              <a:rPr lang="en-US" sz="3200" dirty="0" smtClean="0">
                <a:latin typeface="Times New Roman" pitchFamily="18" charset="0"/>
                <a:cs typeface="Times New Roman" pitchFamily="18" charset="0"/>
              </a:rPr>
              <a:t> và kiến thức đã học, hãy cho biết: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9322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linds(horizont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 grpId="0"/>
      <p:bldP spid="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903</TotalTime>
  <Words>1347</Words>
  <Application>Microsoft Office PowerPoint</Application>
  <PresentationFormat>On-screen Show (4:3)</PresentationFormat>
  <Paragraphs>204</Paragraphs>
  <Slides>29</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맑은 고딕</vt:lpstr>
      <vt:lpstr>Arial</vt:lpstr>
      <vt:lpstr>Calibri</vt:lpstr>
      <vt:lpstr>Cambria</vt:lpstr>
      <vt:lpstr>Cambria Math</vt:lpstr>
      <vt:lpstr>Times New Roman</vt:lpstr>
      <vt:lpstr>Trebuchet MS</vt:lpstr>
      <vt:lpstr>Wingdings</vt:lpstr>
      <vt:lpstr>Wingdings 3</vt:lpstr>
      <vt:lpstr>Office Theme</vt:lpstr>
      <vt:lpstr>Facet</vt:lpstr>
      <vt:lpstr>PowerPoint Presentation</vt:lpstr>
      <vt:lpstr>PowerPoint Presentation</vt:lpstr>
      <vt:lpstr>PowerPoint Presentation</vt:lpstr>
      <vt:lpstr>PowerPoint Presentation</vt:lpstr>
      <vt:lpstr> A -  TÍNH CHẤT CỦA OXIGEN  </vt:lpstr>
      <vt:lpstr>PowerPoint Presentation</vt:lpstr>
      <vt:lpstr>PowerPoint Presentation</vt:lpstr>
      <vt:lpstr>Trong tự nhiên oxigen tồn tại ở những dạng nào?</vt:lpstr>
      <vt:lpstr>PowerPoint Presentation</vt:lpstr>
      <vt:lpstr>PowerPoint Presentation</vt:lpstr>
      <vt:lpstr>PowerPoint Presentation</vt:lpstr>
      <vt:lpstr>3.Kết luận:</vt:lpstr>
      <vt:lpstr>II.Tính chất hóa học:</vt:lpstr>
      <vt:lpstr>So sánh sulfur cháy trong không khí và trong khí oxigen:</vt:lpstr>
      <vt:lpstr>Nhận xét:</vt:lpstr>
      <vt:lpstr>b.Với phosphorus:</vt:lpstr>
      <vt:lpstr>So sánh phosphorus cháy trong không khí và trong khí oxigen </vt:lpstr>
      <vt:lpstr>Nhận xét:</vt:lpstr>
      <vt:lpstr>PowerPoint Presentation</vt:lpstr>
      <vt:lpstr>PowerPoint Presentation</vt:lpstr>
      <vt:lpstr>2.Tác dụng với kim loại: (  tiết 2)</vt:lpstr>
      <vt:lpstr>Nhận xét: </vt:lpstr>
      <vt:lpstr>So sánh iron cháy trong không khí và cháy trong khí oxigen</vt:lpstr>
      <vt:lpstr>3.Tác dụng với hợp chất:</vt:lpstr>
      <vt:lpstr>III. Kết luận:</vt:lpstr>
      <vt:lpstr>BÀI TẬP</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 HÓA HỌC 8</dc:title>
  <dc:creator>Windows 10</dc:creator>
  <cp:lastModifiedBy>Asus</cp:lastModifiedBy>
  <cp:revision>83</cp:revision>
  <dcterms:created xsi:type="dcterms:W3CDTF">2017-09-01T09:24:11Z</dcterms:created>
  <dcterms:modified xsi:type="dcterms:W3CDTF">2022-08-14T14:29:55Z</dcterms:modified>
</cp:coreProperties>
</file>